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57" r:id="rId2"/>
    <p:sldId id="290" r:id="rId3"/>
    <p:sldId id="263" r:id="rId4"/>
    <p:sldId id="264" r:id="rId5"/>
    <p:sldId id="356" r:id="rId6"/>
    <p:sldId id="404" r:id="rId7"/>
    <p:sldId id="412" r:id="rId8"/>
    <p:sldId id="413" r:id="rId9"/>
    <p:sldId id="414" r:id="rId10"/>
    <p:sldId id="399" r:id="rId11"/>
    <p:sldId id="415" r:id="rId12"/>
    <p:sldId id="267" r:id="rId13"/>
    <p:sldId id="268" r:id="rId14"/>
    <p:sldId id="269" r:id="rId15"/>
    <p:sldId id="408" r:id="rId16"/>
    <p:sldId id="270" r:id="rId17"/>
    <p:sldId id="271" r:id="rId18"/>
    <p:sldId id="416" r:id="rId19"/>
    <p:sldId id="358" r:id="rId20"/>
    <p:sldId id="334" r:id="rId21"/>
    <p:sldId id="323" r:id="rId22"/>
    <p:sldId id="325" r:id="rId23"/>
    <p:sldId id="410" r:id="rId24"/>
    <p:sldId id="417" r:id="rId25"/>
    <p:sldId id="370" r:id="rId26"/>
    <p:sldId id="371" r:id="rId27"/>
    <p:sldId id="374" r:id="rId28"/>
    <p:sldId id="411" r:id="rId29"/>
    <p:sldId id="379" r:id="rId30"/>
    <p:sldId id="396" r:id="rId31"/>
    <p:sldId id="401" r:id="rId32"/>
    <p:sldId id="281" r:id="rId33"/>
    <p:sldId id="319" r:id="rId34"/>
    <p:sldId id="311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43B7"/>
    <a:srgbClr val="FF6600"/>
    <a:srgbClr val="0099CC"/>
    <a:srgbClr val="CC0000"/>
    <a:srgbClr val="07B914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675" autoAdjust="0"/>
    <p:restoredTop sz="94660"/>
  </p:normalViewPr>
  <p:slideViewPr>
    <p:cSldViewPr snapToGrid="0">
      <p:cViewPr varScale="1">
        <p:scale>
          <a:sx n="63" d="100"/>
          <a:sy n="63" d="100"/>
        </p:scale>
        <p:origin x="50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437415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311252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84747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730596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956021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437415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190165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806834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894553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07376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1345820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774116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08090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280143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404902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009729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256056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057904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80662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1662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0.em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5.wdp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microsoft.com/office/2007/relationships/hdphoto" Target="../media/hdphoto6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microsoft.com/office/2007/relationships/hdphoto" Target="../media/hdphoto7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class/14390278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6.jpe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1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7.jpe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1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FNinAcb1X0&amp;list=PLs4JGZn3dxT8rA5H2YF7vztzAUQRCo4ZP" TargetMode="Externa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videoseries?list=PLs4JGZn3dxT8rA5H2YF7vztzAUQRCo4ZP" TargetMode="External"/><Relationship Id="rId4" Type="http://schemas.openxmlformats.org/officeDocument/2006/relationships/image" Target="../media/image1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P2-npTeQiA" TargetMode="Externa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xP2-npTeQiA?feature=oembed" TargetMode="External"/><Relationship Id="rId4" Type="http://schemas.openxmlformats.org/officeDocument/2006/relationships/image" Target="../media/image1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jpeg"/><Relationship Id="rId4" Type="http://schemas.microsoft.com/office/2007/relationships/hdphoto" Target="../media/hdphoto8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5" Type="http://schemas.microsoft.com/office/2007/relationships/hdphoto" Target="../media/hdphoto8.wdp"/><Relationship Id="rId4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microsoft.com/office/2007/relationships/hdphoto" Target="../media/hdphoto9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emf"/><Relationship Id="rId4" Type="http://schemas.microsoft.com/office/2007/relationships/hdphoto" Target="../media/hdphoto2.wdp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0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5" Type="http://schemas.microsoft.com/office/2007/relationships/hdphoto" Target="../media/hdphoto11.wdp"/><Relationship Id="rId4" Type="http://schemas.openxmlformats.org/officeDocument/2006/relationships/image" Target="../media/image28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YFNinAcb1X0&amp;list=PLs4JGZn3dxT8rA5H2YF7vztzAUQRCo4ZP" TargetMode="External"/><Relationship Id="rId3" Type="http://schemas.openxmlformats.org/officeDocument/2006/relationships/hyperlink" Target="https://flyclipart.com/group-conversation-clipart-clip-art-images-partner-talk-clipart-120088" TargetMode="External"/><Relationship Id="rId7" Type="http://schemas.openxmlformats.org/officeDocument/2006/relationships/hyperlink" Target="https://cm.asiae.co.kr/article/2011071510213305442" TargetMode="External"/><Relationship Id="rId12" Type="http://schemas.openxmlformats.org/officeDocument/2006/relationships/hyperlink" Target="https://www.uihere.com/free-cliparts/question-mark-emoticon-clip-art-silly-question-cliparts-1429704" TargetMode="External"/><Relationship Id="rId2" Type="http://schemas.openxmlformats.org/officeDocument/2006/relationships/hyperlink" Target="https://www.cleanpng.com/png-scalable-vector-graphics-paper-royalty-free-clip-a-6012096/download-png.html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ggwash.org/images/made/images/posts/_resized/shutterstock_631895387_800_534_90.jpg" TargetMode="External"/><Relationship Id="rId11" Type="http://schemas.openxmlformats.org/officeDocument/2006/relationships/hyperlink" Target="http://clipart-library.com/writing-book-cliparts.html" TargetMode="External"/><Relationship Id="rId5" Type="http://schemas.openxmlformats.org/officeDocument/2006/relationships/hyperlink" Target="https://m.blog.naver.com/PostView.nhn?blogId=singulardtv&amp;logNo=221173384840&amp;proxyReferer=https:%2F%2Fwww.google.com%2F" TargetMode="External"/><Relationship Id="rId10" Type="http://schemas.openxmlformats.org/officeDocument/2006/relationships/hyperlink" Target="https://www.bbcearth.com/blog/%3Farticle%3Dwhat-will-humans-look-like-in-a-million-years/" TargetMode="External"/><Relationship Id="rId4" Type="http://schemas.openxmlformats.org/officeDocument/2006/relationships/hyperlink" Target="https://lovepik.com/image-401652848/mother-helping-children-to-wear-clothes-in-winter.html" TargetMode="External"/><Relationship Id="rId9" Type="http://schemas.openxmlformats.org/officeDocument/2006/relationships/hyperlink" Target="https://www.youtube.com/watch?v=xP2-npTeQiA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151860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6-2 </a:t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94544704-665B-4DD5-B435-66D7038A33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38933"/>
            <a:ext cx="2144046" cy="2144046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1DCBD9F1-03E6-48A7-86DF-03E4D7C04747}"/>
              </a:ext>
            </a:extLst>
          </p:cNvPr>
          <p:cNvGrpSpPr/>
          <p:nvPr/>
        </p:nvGrpSpPr>
        <p:grpSpPr>
          <a:xfrm>
            <a:off x="8349389" y="3974294"/>
            <a:ext cx="3222851" cy="2731305"/>
            <a:chOff x="8349389" y="3974294"/>
            <a:chExt cx="3222851" cy="2731305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27EC2DD0-9E67-45A8-9E74-8E8A10080889}"/>
                </a:ext>
              </a:extLst>
            </p:cNvPr>
            <p:cNvSpPr/>
            <p:nvPr/>
          </p:nvSpPr>
          <p:spPr>
            <a:xfrm>
              <a:off x="8475405" y="3974294"/>
              <a:ext cx="2777613" cy="2731305"/>
            </a:xfrm>
            <a:prstGeom prst="ellipse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DEEC3F0-406F-48C5-874E-046A335EF8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8588" b="72123" l="34017" r="74149">
                          <a14:foregroundMark x1="42188" y1="30556" x2="43854" y2="39444"/>
                          <a14:foregroundMark x1="47708" y1="36574" x2="46771" y2="39537"/>
                          <a14:foregroundMark x1="46250" y1="46852" x2="46354" y2="48889"/>
                          <a14:foregroundMark x1="51250" y1="24907" x2="53854" y2="28426"/>
                          <a14:foregroundMark x1="60260" y1="36759" x2="60208" y2="36759"/>
                          <a14:foregroundMark x1="66615" y1="53611" x2="67031" y2="55833"/>
                          <a14:foregroundMark x1="37083" y1="23611" x2="41094" y2="23241"/>
                          <a14:foregroundMark x1="41094" y1="23241" x2="45260" y2="23426"/>
                          <a14:foregroundMark x1="45260" y1="23426" x2="47865" y2="23241"/>
                          <a14:foregroundMark x1="36875" y1="21019" x2="41042" y2="20741"/>
                          <a14:foregroundMark x1="41042" y1="20741" x2="43125" y2="20926"/>
                          <a14:foregroundMark x1="36510" y1="21944" x2="36667" y2="24167"/>
                          <a14:foregroundMark x1="36667" y1="24167" x2="44792" y2="24907"/>
                          <a14:foregroundMark x1="44792" y1="24167" x2="47708" y2="24167"/>
                          <a14:foregroundMark x1="47760" y1="23611" x2="48333" y2="23426"/>
                          <a14:foregroundMark x1="47917" y1="22407" x2="41667" y2="22407"/>
                          <a14:foregroundMark x1="42917" y1="21667" x2="43750" y2="22407"/>
                          <a14:foregroundMark x1="43333" y1="21667" x2="43958" y2="21944"/>
                          <a14:foregroundMark x1="48438" y1="22222" x2="48333" y2="24167"/>
                          <a14:foregroundMark x1="37031" y1="25093" x2="41198" y2="25370"/>
                          <a14:foregroundMark x1="41198" y1="25370" x2="43698" y2="24907"/>
                          <a14:foregroundMark x1="36875" y1="21204" x2="37292" y2="21204"/>
                          <a14:foregroundMark x1="36927" y1="20278" x2="37604" y2="21481"/>
                          <a14:foregroundMark x1="37083" y1="21019" x2="38958" y2="20926"/>
                          <a14:foregroundMark x1="37083" y1="20926" x2="41042" y2="21481"/>
                          <a14:foregroundMark x1="41042" y1="21481" x2="40625" y2="20741"/>
                          <a14:foregroundMark x1="38698" y1="20926" x2="42917" y2="20185"/>
                          <a14:foregroundMark x1="42917" y1="20185" x2="42917" y2="20741"/>
                          <a14:foregroundMark x1="36667" y1="20278" x2="38438" y2="20463"/>
                          <a14:foregroundMark x1="38333" y1="20741" x2="41458" y2="20278"/>
                          <a14:foregroundMark x1="38333" y1="20463" x2="39375" y2="20185"/>
                          <a14:foregroundMark x1="44375" y1="25370" x2="48281" y2="24815"/>
                          <a14:foregroundMark x1="48281" y1="24815" x2="48281" y2="24907"/>
                          <a14:foregroundMark x1="54375" y1="30370" x2="54427" y2="31296"/>
                          <a14:foregroundMark x1="54010" y1="36296" x2="53854" y2="36944"/>
                          <a14:foregroundMark x1="52760" y1="38519" x2="53177" y2="37778"/>
                          <a14:foregroundMark x1="54271" y1="42500" x2="53958" y2="43241"/>
                          <a14:foregroundMark x1="53281" y1="45833" x2="53594" y2="45648"/>
                          <a14:foregroundMark x1="55104" y1="45926" x2="55833" y2="47130"/>
                          <a14:foregroundMark x1="56042" y1="49907" x2="56094" y2="51852"/>
                          <a14:foregroundMark x1="55937" y1="53519" x2="55260" y2="55741"/>
                          <a14:foregroundMark x1="42604" y1="41389" x2="42344" y2="42130"/>
                          <a14:foregroundMark x1="62760" y1="34722" x2="61094" y2="36481"/>
                          <a14:foregroundMark x1="64688" y1="39259" x2="64271" y2="40278"/>
                          <a14:foregroundMark x1="67708" y1="35093" x2="67708" y2="36574"/>
                        </a14:backgroundRemoval>
                      </a14:imgEffect>
                    </a14:imgLayer>
                  </a14:imgProps>
                </a:ext>
              </a:extLst>
            </a:blip>
            <a:srcRect l="29000" t="11896" r="20834" b="21185"/>
            <a:stretch/>
          </p:blipFill>
          <p:spPr>
            <a:xfrm>
              <a:off x="8349389" y="4202736"/>
              <a:ext cx="3222851" cy="241822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4817BF95-3A7D-49D3-AD9B-3634BE7A3A0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22AB28E-C16A-49A0-BC0E-3F263717C745}"/>
              </a:ext>
            </a:extLst>
          </p:cNvPr>
          <p:cNvSpPr txBox="1"/>
          <p:nvPr/>
        </p:nvSpPr>
        <p:spPr>
          <a:xfrm>
            <a:off x="1" y="17554"/>
            <a:ext cx="12191999" cy="144655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미래를 보는 두 개의 시각</a:t>
            </a:r>
            <a:endParaRPr lang="en-US" altLang="ko-KR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ko-KR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유토피아 </a:t>
            </a:r>
            <a:r>
              <a:rPr lang="en-US" altLang="ko-KR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vs </a:t>
            </a:r>
            <a:r>
              <a:rPr lang="ko-KR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디스토피아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0AB7952-6307-4E40-A23D-BEE731DD02EE}"/>
              </a:ext>
            </a:extLst>
          </p:cNvPr>
          <p:cNvGrpSpPr/>
          <p:nvPr/>
        </p:nvGrpSpPr>
        <p:grpSpPr>
          <a:xfrm>
            <a:off x="0" y="18388"/>
            <a:ext cx="2098041" cy="1666241"/>
            <a:chOff x="0" y="-45915"/>
            <a:chExt cx="2098041" cy="1666241"/>
          </a:xfrm>
        </p:grpSpPr>
        <p:pic>
          <p:nvPicPr>
            <p:cNvPr id="5" name="Picture 2" descr="Free download Green Leaf Background png. - CleanPNG / KissPNG">
              <a:extLst>
                <a:ext uri="{FF2B5EF4-FFF2-40B4-BE49-F238E27FC236}">
                  <a16:creationId xmlns:a16="http://schemas.microsoft.com/office/drawing/2014/main" id="{C699BC28-47FD-4AE7-A5D2-5F0069193F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125" b="93304" l="4911" r="97768">
                          <a14:foregroundMark x1="9375" y1="9821" x2="19196" y2="11607"/>
                          <a14:foregroundMark x1="16518" y1="3125" x2="15625" y2="7143"/>
                          <a14:foregroundMark x1="4911" y1="9375" x2="5357" y2="9821"/>
                          <a14:foregroundMark x1="89286" y1="15625" x2="91071" y2="15179"/>
                          <a14:foregroundMark x1="94196" y1="20089" x2="94420" y2="24116"/>
                          <a14:foregroundMark x1="92857" y1="41518" x2="92857" y2="47768"/>
                          <a14:foregroundMark x1="91964" y1="55804" x2="91964" y2="60268"/>
                          <a14:foregroundMark x1="81250" y1="58482" x2="82143" y2="70982"/>
                          <a14:foregroundMark x1="81696" y1="79464" x2="85714" y2="86607"/>
                          <a14:foregroundMark x1="97768" y1="92411" x2="98214" y2="92411"/>
                          <a14:foregroundMark x1="8482" y1="23661" x2="9375" y2="31696"/>
                          <a14:foregroundMark x1="8036" y1="28571" x2="8036" y2="32143"/>
                          <a14:foregroundMark x1="8929" y1="34821" x2="8482" y2="39286"/>
                          <a14:foregroundMark x1="8482" y1="41518" x2="8036" y2="48661"/>
                          <a14:foregroundMark x1="7589" y1="53571" x2="7589" y2="56250"/>
                          <a14:foregroundMark x1="7143" y1="62500" x2="8036" y2="66518"/>
                          <a14:foregroundMark x1="8482" y1="67411" x2="8482" y2="71875"/>
                          <a14:foregroundMark x1="9375" y1="74107" x2="9821" y2="77232"/>
                          <a14:foregroundMark x1="9821" y1="79018" x2="11607" y2="84821"/>
                          <a14:foregroundMark x1="12500" y1="86161" x2="14286" y2="91071"/>
                          <a14:foregroundMark x1="15625" y1="92857" x2="16071" y2="91518"/>
                          <a14:foregroundMark x1="16518" y1="92857" x2="22321" y2="93304"/>
                          <a14:foregroundMark x1="24554" y1="93304" x2="27679" y2="93304"/>
                          <a14:foregroundMark x1="30357" y1="93304" x2="32589" y2="93304"/>
                          <a14:foregroundMark x1="33929" y1="92857" x2="36607" y2="91518"/>
                          <a14:foregroundMark x1="41964" y1="93304" x2="41964" y2="93304"/>
                          <a14:foregroundMark x1="48214" y1="92857" x2="48214" y2="92857"/>
                          <a14:foregroundMark x1="55357" y1="92857" x2="55357" y2="92857"/>
                          <a14:foregroundMark x1="66518" y1="92411" x2="66964" y2="92857"/>
                          <a14:foregroundMark x1="83929" y1="93304" x2="83929" y2="93304"/>
                          <a14:foregroundMark x1="76786" y1="93304" x2="76786" y2="93304"/>
                          <a14:foregroundMark x1="20089" y1="22321" x2="20089" y2="22768"/>
                          <a14:foregroundMark x1="21875" y1="26339" x2="21875" y2="27679"/>
                          <a14:foregroundMark x1="93304" y1="33036" x2="93304" y2="36161"/>
                          <a14:foregroundMark x1="93304" y1="45982" x2="93495" y2="48661"/>
                          <a14:foregroundMark x1="92857" y1="54911" x2="92411" y2="68750"/>
                          <a14:foregroundMark x1="25446" y1="15625" x2="36161" y2="15625"/>
                          <a14:foregroundMark x1="36161" y1="15625" x2="37500" y2="15625"/>
                          <a14:foregroundMark x1="40179" y1="16518" x2="42857" y2="16964"/>
                          <a14:foregroundMark x1="40179" y1="16071" x2="41518" y2="16071"/>
                          <a14:foregroundMark x1="46875" y1="16071" x2="47321" y2="16071"/>
                          <a14:foregroundMark x1="50000" y1="16518" x2="52232" y2="16071"/>
                          <a14:foregroundMark x1="54911" y1="16071" x2="57143" y2="16071"/>
                          <a14:foregroundMark x1="62500" y1="16518" x2="65179" y2="16964"/>
                          <a14:foregroundMark x1="68304" y1="16518" x2="70536" y2="16518"/>
                          <a14:foregroundMark x1="59375" y1="15625" x2="62054" y2="15625"/>
                          <a14:foregroundMark x1="64732" y1="16071" x2="71429" y2="15625"/>
                          <a14:foregroundMark x1="73661" y1="14286" x2="80804" y2="16071"/>
                          <a14:backgroundMark x1="94196" y1="52232" x2="94196" y2="52232"/>
                          <a14:backgroundMark x1="94643" y1="48661" x2="94643" y2="52232"/>
                          <a14:backgroundMark x1="96429" y1="23661" x2="97768" y2="2946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45915"/>
              <a:ext cx="2082801" cy="16662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CB79182F-6E0F-4809-A14E-14465C643930}"/>
                </a:ext>
              </a:extLst>
            </p:cNvPr>
            <p:cNvSpPr txBox="1"/>
            <p:nvPr/>
          </p:nvSpPr>
          <p:spPr>
            <a:xfrm>
              <a:off x="25401" y="-8588"/>
              <a:ext cx="20726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©cleanpng.com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07070A6-9F02-42AA-BC4F-5431DA21957F}"/>
                </a:ext>
              </a:extLst>
            </p:cNvPr>
            <p:cNvSpPr txBox="1"/>
            <p:nvPr/>
          </p:nvSpPr>
          <p:spPr>
            <a:xfrm>
              <a:off x="233681" y="436686"/>
              <a:ext cx="17780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b="1" dirty="0"/>
                <a:t>선생님의 어휘 노트</a:t>
              </a:r>
              <a:endParaRPr lang="en-US" sz="2800" b="1" dirty="0"/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5F59F709-EFF2-4338-ACFE-83C82085FF95}"/>
              </a:ext>
            </a:extLst>
          </p:cNvPr>
          <p:cNvSpPr/>
          <p:nvPr/>
        </p:nvSpPr>
        <p:spPr>
          <a:xfrm>
            <a:off x="91440" y="1684629"/>
            <a:ext cx="5933440" cy="44215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2800" dirty="0"/>
              <a:t>  1516</a:t>
            </a:r>
            <a:r>
              <a:rPr lang="ko-KR" altLang="en-US" sz="2800" dirty="0"/>
              <a:t>년에 나온 </a:t>
            </a:r>
            <a:r>
              <a:rPr lang="ko-KR" altLang="en-US" sz="2800" b="1" dirty="0"/>
              <a:t>토마스 무어</a:t>
            </a:r>
            <a:r>
              <a:rPr lang="ko-KR" altLang="en-US" sz="2800" dirty="0"/>
              <a:t>의 책</a:t>
            </a:r>
            <a:endParaRPr lang="en-US" altLang="ko-KR" sz="2800" dirty="0"/>
          </a:p>
          <a:p>
            <a:r>
              <a:rPr lang="en-US" altLang="ko-KR" sz="2800" dirty="0"/>
              <a:t> </a:t>
            </a:r>
            <a:r>
              <a:rPr lang="ko-KR" altLang="en-US" sz="2800" dirty="0"/>
              <a:t> </a:t>
            </a:r>
            <a:r>
              <a:rPr lang="en-US" altLang="ko-KR" sz="2800" b="1" dirty="0"/>
              <a:t>&lt;</a:t>
            </a:r>
            <a:r>
              <a:rPr lang="ko-KR" altLang="en-US" sz="2800" b="1" dirty="0"/>
              <a:t>유토피아</a:t>
            </a:r>
            <a:r>
              <a:rPr lang="en-US" altLang="ko-KR" sz="2800" b="1" dirty="0"/>
              <a:t>&gt;</a:t>
            </a:r>
            <a:r>
              <a:rPr lang="ko-KR" altLang="en-US" sz="2800" dirty="0"/>
              <a:t>는 이상적인 사회를</a:t>
            </a:r>
            <a:endParaRPr lang="en-US" altLang="ko-KR" sz="2800" dirty="0"/>
          </a:p>
          <a:p>
            <a:r>
              <a:rPr lang="en-US" altLang="ko-KR" sz="2800" dirty="0"/>
              <a:t> </a:t>
            </a:r>
            <a:r>
              <a:rPr lang="ko-KR" altLang="en-US" sz="2800" dirty="0"/>
              <a:t> 묘사한 작품이다</a:t>
            </a:r>
            <a:r>
              <a:rPr lang="en-US" altLang="ko-KR" sz="2800" dirty="0"/>
              <a:t>.</a:t>
            </a:r>
          </a:p>
          <a:p>
            <a:r>
              <a:rPr lang="en-US" altLang="ko-KR" sz="2800" dirty="0"/>
              <a:t>  </a:t>
            </a:r>
            <a:r>
              <a:rPr lang="ko-KR" altLang="en-US" sz="2800" dirty="0"/>
              <a:t>유토피아</a:t>
            </a:r>
            <a:r>
              <a:rPr lang="en-US" altLang="ko-KR" sz="2800" dirty="0"/>
              <a:t>(utopia)</a:t>
            </a:r>
            <a:r>
              <a:rPr lang="ko-KR" altLang="en-US" sz="2800" dirty="0"/>
              <a:t>는</a:t>
            </a:r>
            <a:r>
              <a:rPr lang="en-US" altLang="ko-KR" sz="2800" dirty="0"/>
              <a:t> </a:t>
            </a:r>
            <a:r>
              <a:rPr lang="ko-KR" altLang="en-US" sz="2800" dirty="0"/>
              <a:t>그리스어의</a:t>
            </a:r>
            <a:endParaRPr lang="en-US" altLang="ko-KR" sz="2800" dirty="0"/>
          </a:p>
          <a:p>
            <a:r>
              <a:rPr lang="en-US" altLang="ko-KR" sz="2800" dirty="0"/>
              <a:t> </a:t>
            </a:r>
            <a:r>
              <a:rPr lang="ko-KR" altLang="en-US" sz="2800" dirty="0"/>
              <a:t> </a:t>
            </a:r>
            <a:r>
              <a:rPr lang="en-US" altLang="ko-KR" sz="2800" dirty="0"/>
              <a:t>‘</a:t>
            </a:r>
            <a:r>
              <a:rPr lang="ko-KR" altLang="en-US" sz="2800" dirty="0"/>
              <a:t>없는</a:t>
            </a:r>
            <a:r>
              <a:rPr lang="en-US" altLang="ko-KR" sz="2800" dirty="0"/>
              <a:t>(</a:t>
            </a:r>
            <a:r>
              <a:rPr lang="en-US" altLang="ko-KR" sz="2800" dirty="0" err="1"/>
              <a:t>ou</a:t>
            </a:r>
            <a:r>
              <a:rPr lang="en-US" altLang="ko-KR" sz="2800" dirty="0"/>
              <a:t>)</a:t>
            </a:r>
            <a:r>
              <a:rPr lang="ko-KR" altLang="en-US" sz="2800" dirty="0"/>
              <a:t>과 장소</a:t>
            </a:r>
            <a:r>
              <a:rPr lang="en-US" altLang="ko-KR" sz="2800" dirty="0"/>
              <a:t>(</a:t>
            </a:r>
            <a:r>
              <a:rPr lang="en-US" altLang="ko-KR" sz="2800" dirty="0" err="1"/>
              <a:t>topus</a:t>
            </a:r>
            <a:r>
              <a:rPr lang="en-US" altLang="ko-KR" sz="2800" dirty="0"/>
              <a:t>)’</a:t>
            </a:r>
            <a:r>
              <a:rPr lang="ko-KR" altLang="en-US" sz="2800" dirty="0"/>
              <a:t>를 합성한</a:t>
            </a:r>
            <a:endParaRPr lang="en-US" altLang="ko-KR" sz="2800" dirty="0"/>
          </a:p>
          <a:p>
            <a:r>
              <a:rPr lang="en-US" altLang="ko-KR" sz="2800" dirty="0"/>
              <a:t> </a:t>
            </a:r>
            <a:r>
              <a:rPr lang="ko-KR" altLang="en-US" sz="2800" dirty="0"/>
              <a:t> 단어로 원래 뜻은 </a:t>
            </a:r>
            <a:r>
              <a:rPr lang="en-US" altLang="ko-KR" sz="2800" dirty="0"/>
              <a:t>‘</a:t>
            </a:r>
            <a:r>
              <a:rPr lang="ko-KR" altLang="en-US" sz="2800" dirty="0"/>
              <a:t>아무 곳에도 없는</a:t>
            </a:r>
            <a:endParaRPr lang="en-US" altLang="ko-KR" sz="2800" dirty="0"/>
          </a:p>
          <a:p>
            <a:r>
              <a:rPr lang="en-US" altLang="ko-KR" sz="2800" dirty="0"/>
              <a:t> </a:t>
            </a:r>
            <a:r>
              <a:rPr lang="ko-KR" altLang="en-US" sz="2800" dirty="0"/>
              <a:t> 나라</a:t>
            </a:r>
            <a:r>
              <a:rPr lang="en-US" altLang="ko-KR" sz="2800" dirty="0"/>
              <a:t>’</a:t>
            </a:r>
            <a:r>
              <a:rPr lang="ko-KR" altLang="en-US" sz="2800" dirty="0"/>
              <a:t>인데</a:t>
            </a:r>
            <a:r>
              <a:rPr lang="en-US" altLang="ko-KR" sz="2800" dirty="0"/>
              <a:t>, </a:t>
            </a:r>
            <a:r>
              <a:rPr lang="ko-KR" altLang="en-US" sz="2800" dirty="0"/>
              <a:t>이 작품을 계기로</a:t>
            </a:r>
            <a:endParaRPr lang="en-US" altLang="ko-KR" sz="2800" dirty="0"/>
          </a:p>
          <a:p>
            <a:r>
              <a:rPr lang="en-US" altLang="ko-KR" sz="2800" dirty="0"/>
              <a:t> </a:t>
            </a:r>
            <a:r>
              <a:rPr lang="ko-KR" altLang="en-US" sz="2800" dirty="0"/>
              <a:t> </a:t>
            </a:r>
            <a:r>
              <a:rPr lang="en-US" altLang="ko-KR" sz="2800" dirty="0"/>
              <a:t>‘</a:t>
            </a:r>
            <a:r>
              <a:rPr lang="ko-KR" altLang="en-US" sz="2800" dirty="0"/>
              <a:t>이상향</a:t>
            </a:r>
            <a:r>
              <a:rPr lang="en-US" altLang="ko-KR" sz="2800" dirty="0"/>
              <a:t>’</a:t>
            </a:r>
            <a:r>
              <a:rPr lang="ko-KR" altLang="en-US" sz="2800" dirty="0"/>
              <a:t>이라는 뜻으로 쓰이게</a:t>
            </a:r>
            <a:endParaRPr lang="en-US" altLang="ko-KR" sz="2800" dirty="0"/>
          </a:p>
          <a:p>
            <a:r>
              <a:rPr lang="en-US" altLang="ko-KR" sz="2800" dirty="0"/>
              <a:t> </a:t>
            </a:r>
            <a:r>
              <a:rPr lang="ko-KR" altLang="en-US" sz="2800" dirty="0"/>
              <a:t> 되었다</a:t>
            </a:r>
            <a:r>
              <a:rPr lang="en-US" altLang="ko-KR" sz="2800" dirty="0"/>
              <a:t>.</a:t>
            </a:r>
            <a:r>
              <a:rPr lang="ko-KR" altLang="en-US" sz="2800" dirty="0"/>
              <a:t> </a:t>
            </a:r>
            <a:endParaRPr lang="en-US" sz="28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0AD6A7-793D-4666-9BC9-13774068122D}"/>
              </a:ext>
            </a:extLst>
          </p:cNvPr>
          <p:cNvSpPr/>
          <p:nvPr/>
        </p:nvSpPr>
        <p:spPr>
          <a:xfrm>
            <a:off x="6167120" y="1684473"/>
            <a:ext cx="5933440" cy="44215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2500" dirty="0"/>
              <a:t>디스토피아</a:t>
            </a:r>
            <a:r>
              <a:rPr lang="en-US" altLang="ko-KR" sz="2500" dirty="0"/>
              <a:t>(dystopia)</a:t>
            </a:r>
            <a:r>
              <a:rPr lang="ko-KR" altLang="en-US" sz="2500" dirty="0"/>
              <a:t>는 어둡고 부정적으로 미래 사회를 예측하는 말이다</a:t>
            </a:r>
            <a:r>
              <a:rPr lang="en-US" altLang="ko-KR" sz="2500" dirty="0"/>
              <a:t>. </a:t>
            </a:r>
            <a:r>
              <a:rPr lang="ko-KR" altLang="en-US" sz="2500" dirty="0"/>
              <a:t>디스토피아적 사회를 그린 작품으로는 </a:t>
            </a:r>
            <a:r>
              <a:rPr lang="ko-KR" altLang="en-US" sz="2500" b="1" dirty="0"/>
              <a:t>헉슬리의 </a:t>
            </a:r>
            <a:r>
              <a:rPr lang="en-US" altLang="ko-KR" sz="2500" b="1" dirty="0"/>
              <a:t>〈</a:t>
            </a:r>
            <a:r>
              <a:rPr lang="ko-KR" altLang="en-US" sz="2500" b="1" dirty="0"/>
              <a:t>멋진 신세계</a:t>
            </a:r>
            <a:r>
              <a:rPr lang="en-US" altLang="ko-KR" sz="2500" b="1" dirty="0"/>
              <a:t>〉</a:t>
            </a:r>
            <a:r>
              <a:rPr lang="en-US" altLang="ko-KR" sz="2500" dirty="0"/>
              <a:t>,</a:t>
            </a:r>
            <a:r>
              <a:rPr lang="en-US" altLang="ko-KR" sz="2500" b="1" dirty="0"/>
              <a:t> </a:t>
            </a:r>
            <a:r>
              <a:rPr lang="ko-KR" altLang="en-US" sz="2500" b="1" dirty="0"/>
              <a:t>오웰의 </a:t>
            </a:r>
            <a:r>
              <a:rPr lang="en-US" altLang="ko-KR" sz="2500" b="1" dirty="0"/>
              <a:t>〈1984〉 </a:t>
            </a:r>
            <a:r>
              <a:rPr lang="ko-KR" altLang="en-US" sz="2500" dirty="0"/>
              <a:t>등이 있다</a:t>
            </a:r>
            <a:r>
              <a:rPr lang="en-US" altLang="ko-KR" sz="2500" dirty="0"/>
              <a:t>. </a:t>
            </a:r>
            <a:r>
              <a:rPr lang="ko-KR" altLang="en-US" sz="2500" dirty="0"/>
              <a:t>이 작품들은 핵문제</a:t>
            </a:r>
            <a:r>
              <a:rPr lang="en-US" altLang="ko-KR" sz="2500" dirty="0"/>
              <a:t>, </a:t>
            </a:r>
            <a:r>
              <a:rPr lang="ko-KR" altLang="en-US" sz="2500" dirty="0"/>
              <a:t>군비 경쟁</a:t>
            </a:r>
            <a:r>
              <a:rPr lang="en-US" altLang="ko-KR" sz="2500" dirty="0"/>
              <a:t>,</a:t>
            </a:r>
            <a:r>
              <a:rPr lang="ko-KR" altLang="en-US" sz="2500" dirty="0"/>
              <a:t> 전쟁의 공포</a:t>
            </a:r>
            <a:r>
              <a:rPr lang="en-US" altLang="ko-KR" sz="2500" dirty="0"/>
              <a:t>, </a:t>
            </a:r>
            <a:r>
              <a:rPr lang="ko-KR" altLang="en-US" sz="2500" dirty="0"/>
              <a:t>지구 생태계의 파괴와 공해 문제</a:t>
            </a:r>
            <a:r>
              <a:rPr lang="en-US" altLang="ko-KR" sz="2500" dirty="0"/>
              <a:t>, </a:t>
            </a:r>
            <a:r>
              <a:rPr lang="ko-KR" altLang="en-US" sz="2500" dirty="0"/>
              <a:t>제</a:t>
            </a:r>
            <a:r>
              <a:rPr lang="en-US" altLang="ko-KR" sz="2500" dirty="0"/>
              <a:t>3</a:t>
            </a:r>
            <a:r>
              <a:rPr lang="ko-KR" altLang="en-US" sz="2500" dirty="0"/>
              <a:t>세계의 기아 문제</a:t>
            </a:r>
            <a:r>
              <a:rPr lang="en-US" altLang="ko-KR" sz="2500" dirty="0"/>
              <a:t>, </a:t>
            </a:r>
            <a:r>
              <a:rPr lang="ko-KR" altLang="en-US" sz="2500" dirty="0"/>
              <a:t>제국주의 등 현대인들이 무의식적이고 무감각하게 받아들이고 있는 위험들을 명확히 인식할 수 있게 해 주었다고 평가 받는다</a:t>
            </a:r>
            <a:r>
              <a:rPr lang="en-US" altLang="ko-KR" sz="2500" dirty="0"/>
              <a:t>.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3305065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B1639BAB-235B-4E36-8134-5D2F549BC7D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2D743B7-0140-46CB-82A7-32DA6561F39B}"/>
              </a:ext>
            </a:extLst>
          </p:cNvPr>
          <p:cNvSpPr/>
          <p:nvPr/>
        </p:nvSpPr>
        <p:spPr>
          <a:xfrm>
            <a:off x="0" y="0"/>
            <a:ext cx="12192000" cy="440944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6F51F2A-B0E0-4B78-A3DD-E5A2BAD203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0812">
            <a:off x="509914" y="715270"/>
            <a:ext cx="3736340" cy="5666972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1984 (Signet Classics): George Orwell, Erich Fromm: 9780451524935 ...">
            <a:extLst>
              <a:ext uri="{FF2B5EF4-FFF2-40B4-BE49-F238E27FC236}">
                <a16:creationId xmlns:a16="http://schemas.microsoft.com/office/drawing/2014/main" id="{876AE3A1-2A04-4A61-A1F0-5E382EB877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2359" y="883484"/>
            <a:ext cx="3214666" cy="5636986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E022A9A-1902-4254-A637-386A04445698}"/>
              </a:ext>
            </a:extLst>
          </p:cNvPr>
          <p:cNvSpPr txBox="1"/>
          <p:nvPr/>
        </p:nvSpPr>
        <p:spPr>
          <a:xfrm>
            <a:off x="4368801" y="1015564"/>
            <a:ext cx="40535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>
                <a:solidFill>
                  <a:schemeClr val="bg1"/>
                </a:solidFill>
              </a:rPr>
              <a:t>멋진 신세계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AF756F-4560-4BD1-B5A7-C231F50F9F78}"/>
              </a:ext>
            </a:extLst>
          </p:cNvPr>
          <p:cNvSpPr txBox="1"/>
          <p:nvPr/>
        </p:nvSpPr>
        <p:spPr>
          <a:xfrm>
            <a:off x="4368801" y="3715874"/>
            <a:ext cx="40535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bg1"/>
                </a:solidFill>
              </a:rPr>
              <a:t>1984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715DF7-ADD5-4006-9C34-73AE4A8EB65B}"/>
              </a:ext>
            </a:extLst>
          </p:cNvPr>
          <p:cNvSpPr txBox="1"/>
          <p:nvPr/>
        </p:nvSpPr>
        <p:spPr>
          <a:xfrm>
            <a:off x="4196365" y="4561840"/>
            <a:ext cx="41707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000" dirty="0"/>
              <a:t>꼭 읽어 보세요</a:t>
            </a:r>
            <a:r>
              <a:rPr lang="en-US" altLang="ko-KR" sz="3000" dirty="0"/>
              <a:t>!</a:t>
            </a:r>
            <a:endParaRPr lang="en-US" sz="30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12A0CD1B-9005-4073-B1C0-44DA4E2A1ED1}"/>
              </a:ext>
            </a:extLst>
          </p:cNvPr>
          <p:cNvSpPr/>
          <p:nvPr/>
        </p:nvSpPr>
        <p:spPr>
          <a:xfrm>
            <a:off x="7884442" y="112211"/>
            <a:ext cx="4053558" cy="47544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>
                <a:solidFill>
                  <a:schemeClr val="tx1"/>
                </a:solidFill>
              </a:rPr>
              <a:t>선생님 추천 도서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9821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AA379C5-1108-44BF-82E2-11360C88CA8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7265" t="28281" r="10778" b="61302"/>
          <a:stretch/>
        </p:blipFill>
        <p:spPr>
          <a:xfrm>
            <a:off x="15240" y="14845"/>
            <a:ext cx="12161520" cy="828104"/>
          </a:xfrm>
          <a:prstGeom prst="rect">
            <a:avLst/>
          </a:prstGeom>
        </p:spPr>
      </p:pic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E7FB9E9-48F3-42CD-9258-16FC33C6A770}"/>
              </a:ext>
            </a:extLst>
          </p:cNvPr>
          <p:cNvSpPr txBox="1"/>
          <p:nvPr/>
        </p:nvSpPr>
        <p:spPr>
          <a:xfrm>
            <a:off x="5295046" y="1259555"/>
            <a:ext cx="688171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두 사람은 극장 앞에서 영화 포스터를 보고 있어요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  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C742C6D-1448-4B1E-B604-3DB050BB8167}"/>
              </a:ext>
            </a:extLst>
          </p:cNvPr>
          <p:cNvSpPr txBox="1"/>
          <p:nvPr/>
        </p:nvSpPr>
        <p:spPr>
          <a:xfrm>
            <a:off x="2706221" y="4430802"/>
            <a:ext cx="9470537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영화에서 사람들이 지구를 떠나야 하는 이유는 뭐예요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7A7713-F032-46EB-87DF-68941C1E4B3C}"/>
              </a:ext>
            </a:extLst>
          </p:cNvPr>
          <p:cNvSpPr txBox="1"/>
          <p:nvPr/>
        </p:nvSpPr>
        <p:spPr>
          <a:xfrm>
            <a:off x="2706218" y="4989227"/>
            <a:ext cx="9470537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인간 대신 지구에 남는 것은 무엇인가요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040DB3B-4A75-4A53-AA8E-86DA399A8667}"/>
              </a:ext>
            </a:extLst>
          </p:cNvPr>
          <p:cNvSpPr/>
          <p:nvPr/>
        </p:nvSpPr>
        <p:spPr>
          <a:xfrm>
            <a:off x="554238" y="4816882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20</a:t>
            </a:r>
            <a:endParaRPr lang="en-US" sz="160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9EFAF9A-ABA1-49AB-97D1-C1EB039934D6}"/>
              </a:ext>
            </a:extLst>
          </p:cNvPr>
          <p:cNvSpPr txBox="1">
            <a:spLocks/>
          </p:cNvSpPr>
          <p:nvPr/>
        </p:nvSpPr>
        <p:spPr>
          <a:xfrm>
            <a:off x="9159754" y="95496"/>
            <a:ext cx="2804160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78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697654-2412-4DA0-9389-B6F34183929F}"/>
              </a:ext>
            </a:extLst>
          </p:cNvPr>
          <p:cNvSpPr txBox="1"/>
          <p:nvPr/>
        </p:nvSpPr>
        <p:spPr>
          <a:xfrm>
            <a:off x="5295046" y="2540284"/>
            <a:ext cx="6902902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한 친구가 먼저 본 영화에 대해 이야기해요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잘 들어 보세요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507FA53-DF75-42DE-A140-53F16742EF23}"/>
              </a:ext>
            </a:extLst>
          </p:cNvPr>
          <p:cNvSpPr txBox="1"/>
          <p:nvPr/>
        </p:nvSpPr>
        <p:spPr>
          <a:xfrm>
            <a:off x="2706219" y="5567972"/>
            <a:ext cx="9470537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지구에 인간이 살 수 없다면 어떻게 될까요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?</a:t>
            </a:r>
            <a:endParaRPr lang="en-US" sz="3000" b="1" dirty="0">
              <a:solidFill>
                <a:srgbClr val="FF3399"/>
              </a:solidFill>
              <a:latin typeface="+mn-ea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94F1A88-6829-45AE-81A8-CAC6547FA8EB}"/>
              </a:ext>
            </a:extLst>
          </p:cNvPr>
          <p:cNvSpPr/>
          <p:nvPr/>
        </p:nvSpPr>
        <p:spPr>
          <a:xfrm>
            <a:off x="10551677" y="5367123"/>
            <a:ext cx="1412237" cy="127385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3000" dirty="0"/>
              <a:t>2</a:t>
            </a:r>
            <a:r>
              <a:rPr lang="ko-KR" altLang="en-US" sz="3000" dirty="0"/>
              <a:t>명씩 </a:t>
            </a:r>
            <a:endParaRPr lang="en-US" altLang="ko-KR" sz="3000" dirty="0"/>
          </a:p>
          <a:p>
            <a:pPr algn="ctr"/>
            <a:r>
              <a:rPr lang="ko-KR" altLang="en-US" sz="3000" dirty="0"/>
              <a:t>읽기</a:t>
            </a:r>
            <a:endParaRPr lang="en-US" sz="3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E63612C-E24C-40C8-BC81-73147A79DA7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875542"/>
            <a:ext cx="5295046" cy="3276048"/>
          </a:xfrm>
          <a:prstGeom prst="rect">
            <a:avLst/>
          </a:prstGeom>
        </p:spPr>
      </p:pic>
      <p:pic>
        <p:nvPicPr>
          <p:cNvPr id="6" name="020">
            <a:hlinkClick r:id="" action="ppaction://media"/>
            <a:extLst>
              <a:ext uri="{FF2B5EF4-FFF2-40B4-BE49-F238E27FC236}">
                <a16:creationId xmlns:a16="http://schemas.microsoft.com/office/drawing/2014/main" id="{E48A17CC-1877-4DC2-A3BB-0BCC5AE5B6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08306" y="4822251"/>
            <a:ext cx="937261" cy="937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39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0253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3" grpId="0"/>
      <p:bldP spid="25" grpId="0"/>
      <p:bldP spid="15" grpId="0"/>
      <p:bldP spid="13" grpId="0"/>
      <p:bldP spid="14" grpId="0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553F9E-2703-41BA-B866-4A0FA4A342E4}"/>
              </a:ext>
            </a:extLst>
          </p:cNvPr>
          <p:cNvSpPr txBox="1"/>
          <p:nvPr/>
        </p:nvSpPr>
        <p:spPr>
          <a:xfrm>
            <a:off x="4433478" y="2305574"/>
            <a:ext cx="7758522" cy="628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FF00FF"/>
                </a:solidFill>
                <a:latin typeface="+mn-ea"/>
              </a:rPr>
              <a:t>로라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: 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점점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복잡해져 가고 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있어요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.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 </a:t>
            </a:r>
            <a:endParaRPr lang="en-US" sz="3200" dirty="0">
              <a:solidFill>
                <a:srgbClr val="FF00FF"/>
              </a:solidFill>
              <a:latin typeface="+mn-ea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442152B-88C2-4A9E-A088-DED155DA2A21}"/>
              </a:ext>
            </a:extLst>
          </p:cNvPr>
          <p:cNvSpPr/>
          <p:nvPr/>
        </p:nvSpPr>
        <p:spPr>
          <a:xfrm>
            <a:off x="603159" y="113391"/>
            <a:ext cx="607196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  –</a:t>
            </a:r>
            <a:r>
              <a:rPr lang="ko-KR" altLang="en-US" sz="3200" dirty="0">
                <a:latin typeface="+mn-ea"/>
              </a:rPr>
              <a:t>아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어 가다</a:t>
            </a:r>
            <a:endParaRPr lang="en-US" sz="3200" dirty="0"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C562A7-C483-49C8-AB86-994232398C36}"/>
              </a:ext>
            </a:extLst>
          </p:cNvPr>
          <p:cNvSpPr txBox="1"/>
          <p:nvPr/>
        </p:nvSpPr>
        <p:spPr>
          <a:xfrm>
            <a:off x="4433478" y="1050643"/>
            <a:ext cx="7758522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선생님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현대 도시가 어떻게 변화하고 있나요</a:t>
            </a:r>
            <a:r>
              <a:rPr lang="en-US" altLang="ko-KR" sz="3200" dirty="0">
                <a:latin typeface="+mn-ea"/>
              </a:rPr>
              <a:t>?</a:t>
            </a:r>
            <a:endParaRPr lang="en-US" sz="3200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AB9142-279E-4743-9870-8F213ABDC5C9}"/>
              </a:ext>
            </a:extLst>
          </p:cNvPr>
          <p:cNvSpPr txBox="1"/>
          <p:nvPr/>
        </p:nvSpPr>
        <p:spPr>
          <a:xfrm>
            <a:off x="4433478" y="2969574"/>
            <a:ext cx="7758522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선생님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맞아요</a:t>
            </a:r>
            <a:r>
              <a:rPr lang="en-US" altLang="ko-KR" sz="3200" dirty="0">
                <a:latin typeface="+mn-ea"/>
              </a:rPr>
              <a:t>. </a:t>
            </a:r>
            <a:r>
              <a:rPr lang="ko-KR" altLang="en-US" sz="3200" dirty="0">
                <a:latin typeface="+mn-ea"/>
              </a:rPr>
              <a:t>기계 문명이 발달하면 인간에게는 어떤 변화가 있을까요</a:t>
            </a:r>
            <a:r>
              <a:rPr lang="en-US" altLang="ko-KR" sz="3200" dirty="0">
                <a:latin typeface="+mn-ea"/>
              </a:rPr>
              <a:t>?</a:t>
            </a:r>
            <a:endParaRPr lang="en-US" sz="32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C226B7-7E7F-47D2-B800-62FDC823F030}"/>
              </a:ext>
            </a:extLst>
          </p:cNvPr>
          <p:cNvSpPr txBox="1"/>
          <p:nvPr/>
        </p:nvSpPr>
        <p:spPr>
          <a:xfrm>
            <a:off x="0" y="5167485"/>
            <a:ext cx="12192000" cy="891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미래 사회는 지금보다 나쁘게 </a:t>
            </a:r>
            <a:r>
              <a:rPr lang="ko-KR" altLang="en-US" sz="4800" b="1" dirty="0">
                <a:solidFill>
                  <a:srgbClr val="FF0000"/>
                </a:solidFill>
                <a:latin typeface="+mn-ea"/>
              </a:rPr>
              <a:t>변해 갈까요</a:t>
            </a:r>
            <a:r>
              <a:rPr lang="en-US" altLang="ko-KR" sz="3600" b="1" dirty="0">
                <a:latin typeface="+mn-ea"/>
              </a:rPr>
              <a:t>?</a:t>
            </a:r>
            <a:endParaRPr lang="en-US" sz="2800" b="1" dirty="0">
              <a:latin typeface="+mn-ea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16A24CD-B64F-495F-9215-F39B3D79E3F4}"/>
              </a:ext>
            </a:extLst>
          </p:cNvPr>
          <p:cNvGrpSpPr/>
          <p:nvPr/>
        </p:nvGrpSpPr>
        <p:grpSpPr>
          <a:xfrm>
            <a:off x="263424" y="1325846"/>
            <a:ext cx="4170054" cy="3306489"/>
            <a:chOff x="263424" y="1148870"/>
            <a:chExt cx="4170054" cy="3306489"/>
          </a:xfrm>
        </p:grpSpPr>
        <p:pic>
          <p:nvPicPr>
            <p:cNvPr id="2050" name="Picture 2" descr="Group Conversation Clipart Clip Art Images - Partner Talk Clipart ...">
              <a:extLst>
                <a:ext uri="{FF2B5EF4-FFF2-40B4-BE49-F238E27FC236}">
                  <a16:creationId xmlns:a16="http://schemas.microsoft.com/office/drawing/2014/main" id="{E9E1E3DD-D0B2-4DD2-9BB7-6FB74B2086B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742" b="92903" l="9816" r="89571">
                          <a14:foregroundMark x1="36503" y1="9032" x2="36503" y2="9032"/>
                          <a14:foregroundMark x1="35890" y1="8387" x2="35890" y2="8387"/>
                          <a14:foregroundMark x1="36810" y1="8387" x2="36810" y2="8387"/>
                          <a14:foregroundMark x1="36196" y1="8387" x2="36196" y2="8387"/>
                          <a14:foregroundMark x1="30061" y1="58710" x2="29141" y2="69677"/>
                          <a14:foregroundMark x1="44479" y1="90968" x2="44479" y2="90968"/>
                          <a14:foregroundMark x1="27301" y1="65806" x2="32822" y2="71613"/>
                          <a14:foregroundMark x1="34969" y1="28387" x2="34356" y2="34839"/>
                          <a14:foregroundMark x1="69325" y1="38065" x2="67791" y2="54194"/>
                          <a14:foregroundMark x1="70859" y1="73548" x2="71166" y2="81935"/>
                          <a14:foregroundMark x1="52147" y1="91613" x2="52147" y2="91613"/>
                          <a14:foregroundMark x1="42638" y1="91613" x2="51227" y2="91613"/>
                          <a14:foregroundMark x1="68712" y1="85161" x2="70552" y2="87097"/>
                          <a14:foregroundMark x1="36196" y1="49032" x2="38344" y2="51613"/>
                          <a14:foregroundMark x1="55521" y1="72903" x2="55837" y2="74232"/>
                          <a14:foregroundMark x1="35276" y1="8387" x2="32515" y2="18065"/>
                          <a14:foregroundMark x1="33436" y1="12903" x2="33129" y2="23871"/>
                          <a14:foregroundMark x1="38344" y1="7742" x2="40184" y2="12903"/>
                          <a14:foregroundMark x1="40184" y1="10323" x2="41411" y2="14839"/>
                          <a14:foregroundMark x1="22086" y1="45806" x2="22699" y2="47742"/>
                          <a14:foregroundMark x1="27914" y1="76129" x2="29937" y2="76737"/>
                          <a14:foregroundMark x1="39796" y1="82921" x2="38650" y2="87742"/>
                          <a14:foregroundMark x1="52761" y1="78457" x2="52761" y2="88387"/>
                          <a14:foregroundMark x1="52761" y1="85806" x2="53681" y2="90968"/>
                          <a14:foregroundMark x1="57132" y1="77419" x2="56442" y2="85161"/>
                          <a14:foregroundMark x1="57314" y1="75376" x2="57247" y2="76129"/>
                          <a14:foregroundMark x1="63906" y1="68387" x2="64724" y2="70968"/>
                          <a14:foregroundMark x1="47239" y1="30323" x2="52147" y2="40000"/>
                          <a14:foregroundMark x1="43865" y1="34839" x2="44172" y2="34839"/>
                          <a14:foregroundMark x1="41104" y1="27097" x2="42638" y2="31613"/>
                          <a14:foregroundMark x1="60736" y1="38065" x2="65031" y2="45161"/>
                          <a14:foregroundMark x1="39801" y1="56129" x2="40798" y2="58065"/>
                          <a14:foregroundMark x1="39355" y1="55265" x2="39468" y2="55484"/>
                          <a14:foregroundMark x1="36810" y1="50323" x2="38076" y2="52780"/>
                          <a14:foregroundMark x1="75767" y1="75484" x2="76687" y2="81935"/>
                          <a14:foregroundMark x1="64110" y1="83226" x2="69325" y2="87097"/>
                          <a14:foregroundMark x1="63497" y1="83871" x2="68405" y2="88387"/>
                          <a14:foregroundMark x1="70859" y1="86452" x2="76074" y2="83871"/>
                          <a14:foregroundMark x1="73313" y1="40000" x2="73926" y2="47097"/>
                          <a14:foregroundMark x1="73313" y1="37419" x2="74540" y2="45161"/>
                          <a14:foregroundMark x1="52454" y1="14194" x2="52761" y2="25161"/>
                          <a14:foregroundMark x1="52147" y1="18065" x2="52147" y2="23226"/>
                          <a14:foregroundMark x1="52454" y1="14839" x2="52454" y2="18710"/>
                          <a14:foregroundMark x1="52147" y1="16129" x2="52147" y2="18710"/>
                          <a14:foregroundMark x1="60736" y1="19355" x2="58896" y2="27742"/>
                          <a14:foregroundMark x1="41104" y1="16774" x2="40798" y2="23226"/>
                          <a14:foregroundMark x1="23313" y1="67742" x2="23313" y2="70968"/>
                          <a14:foregroundMark x1="23313" y1="66452" x2="23313" y2="72258"/>
                          <a14:foregroundMark x1="23006" y1="65161" x2="26994" y2="78710"/>
                          <a14:foregroundMark x1="26994" y1="78710" x2="29798" y2="78197"/>
                          <a14:foregroundMark x1="39264" y1="90968" x2="41718" y2="92903"/>
                          <a14:backgroundMark x1="38037" y1="75484" x2="37423" y2="81935"/>
                          <a14:backgroundMark x1="37117" y1="56129" x2="36810" y2="56129"/>
                          <a14:backgroundMark x1="38037" y1="54194" x2="38037" y2="54839"/>
                          <a14:backgroundMark x1="39264" y1="55484" x2="39264" y2="56129"/>
                          <a14:backgroundMark x1="37423" y1="54194" x2="38957" y2="56129"/>
                          <a14:backgroundMark x1="53988" y1="75484" x2="54294" y2="77419"/>
                          <a14:backgroundMark x1="58282" y1="76129" x2="58282" y2="77419"/>
                          <a14:backgroundMark x1="63497" y1="68387" x2="63497" y2="68387"/>
                          <a14:backgroundMark x1="63497" y1="67742" x2="63497" y2="67097"/>
                          <a14:backgroundMark x1="63497" y1="67097" x2="62883" y2="6709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57" r="19879"/>
            <a:stretch/>
          </p:blipFill>
          <p:spPr bwMode="auto">
            <a:xfrm>
              <a:off x="263424" y="1148870"/>
              <a:ext cx="4170054" cy="33064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337E2FB-2F75-4040-8FB2-3B72DAF53B1C}"/>
                </a:ext>
              </a:extLst>
            </p:cNvPr>
            <p:cNvSpPr txBox="1"/>
            <p:nvPr/>
          </p:nvSpPr>
          <p:spPr>
            <a:xfrm>
              <a:off x="497436" y="3790127"/>
              <a:ext cx="1355218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©flyclipart.com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4F4C1901-DA62-4041-86F1-411E827CC242}"/>
              </a:ext>
            </a:extLst>
          </p:cNvPr>
          <p:cNvSpPr txBox="1"/>
          <p:nvPr/>
        </p:nvSpPr>
        <p:spPr>
          <a:xfrm>
            <a:off x="4433478" y="4224505"/>
            <a:ext cx="7758522" cy="628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00B050"/>
                </a:solidFill>
                <a:latin typeface="+mn-ea"/>
              </a:rPr>
              <a:t>조쉬</a:t>
            </a:r>
            <a:r>
              <a:rPr lang="en-US" altLang="ko-KR" sz="3200" dirty="0">
                <a:solidFill>
                  <a:srgbClr val="00B050"/>
                </a:solidFill>
                <a:latin typeface="+mn-ea"/>
              </a:rPr>
              <a:t>: </a:t>
            </a:r>
            <a:r>
              <a:rPr lang="ko-KR" altLang="en-US" sz="3200" dirty="0">
                <a:solidFill>
                  <a:srgbClr val="00B050"/>
                </a:solidFill>
                <a:latin typeface="+mn-ea"/>
              </a:rPr>
              <a:t>인간도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기계화되어 갈</a:t>
            </a:r>
            <a:r>
              <a:rPr lang="ko-KR" altLang="en-US" sz="3200" dirty="0">
                <a:solidFill>
                  <a:srgbClr val="00B050"/>
                </a:solidFill>
                <a:latin typeface="+mn-ea"/>
              </a:rPr>
              <a:t> 것 같아요</a:t>
            </a:r>
            <a:r>
              <a:rPr lang="en-US" altLang="ko-KR" sz="3200" dirty="0">
                <a:solidFill>
                  <a:srgbClr val="00B050"/>
                </a:solidFill>
                <a:latin typeface="+mn-ea"/>
              </a:rPr>
              <a:t>.</a:t>
            </a:r>
            <a:r>
              <a:rPr lang="ko-KR" altLang="en-US" sz="3200" dirty="0">
                <a:solidFill>
                  <a:srgbClr val="00B050"/>
                </a:solidFill>
                <a:latin typeface="+mn-ea"/>
              </a:rPr>
              <a:t> </a:t>
            </a:r>
            <a:endParaRPr lang="en-US" sz="3200" dirty="0">
              <a:solidFill>
                <a:srgbClr val="00B05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313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CA968C-C48A-4307-9C89-6AB8CA237303}"/>
              </a:ext>
            </a:extLst>
          </p:cNvPr>
          <p:cNvSpPr txBox="1"/>
          <p:nvPr/>
        </p:nvSpPr>
        <p:spPr>
          <a:xfrm>
            <a:off x="477521" y="2160833"/>
            <a:ext cx="12207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점점 기술이 </a:t>
            </a:r>
            <a:r>
              <a:rPr lang="ko-KR" altLang="en-US" sz="3200" b="1" dirty="0">
                <a:solidFill>
                  <a:srgbClr val="FF0000"/>
                </a:solidFill>
              </a:rPr>
              <a:t>발전해 갑니다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31651E-0563-4D30-BC2A-657D4B2646AF}"/>
              </a:ext>
            </a:extLst>
          </p:cNvPr>
          <p:cNvSpPr txBox="1"/>
          <p:nvPr/>
        </p:nvSpPr>
        <p:spPr>
          <a:xfrm>
            <a:off x="471913" y="3287875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세상의 변화 속도가 점점 </a:t>
            </a:r>
            <a:r>
              <a:rPr lang="ko-KR" altLang="en-US" sz="3200" b="1" dirty="0">
                <a:solidFill>
                  <a:srgbClr val="FF0000"/>
                </a:solidFill>
              </a:rPr>
              <a:t>빨라져 가고 </a:t>
            </a:r>
            <a:r>
              <a:rPr lang="ko-KR" altLang="en-US" sz="3200" dirty="0"/>
              <a:t>있습니다</a:t>
            </a:r>
            <a:r>
              <a:rPr lang="en-US" altLang="ko-KR" sz="3200" dirty="0"/>
              <a:t>.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09E206-B6F2-482E-BBD2-2AC5FA177B74}"/>
              </a:ext>
            </a:extLst>
          </p:cNvPr>
          <p:cNvSpPr txBox="1"/>
          <p:nvPr/>
        </p:nvSpPr>
        <p:spPr>
          <a:xfrm>
            <a:off x="471913" y="4414917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사회는 인간이 편리해지는 방향으로 점점 </a:t>
            </a:r>
            <a:r>
              <a:rPr lang="ko-KR" altLang="en-US" sz="3200" b="1" dirty="0">
                <a:solidFill>
                  <a:srgbClr val="FF0000"/>
                </a:solidFill>
              </a:rPr>
              <a:t>변해 가고 </a:t>
            </a:r>
            <a:r>
              <a:rPr lang="ko-KR" altLang="en-US" sz="3200" dirty="0"/>
              <a:t>있습니다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46FD6DD-AAAB-4F4F-9D85-39BF660BEC83}"/>
              </a:ext>
            </a:extLst>
          </p:cNvPr>
          <p:cNvSpPr/>
          <p:nvPr/>
        </p:nvSpPr>
        <p:spPr>
          <a:xfrm>
            <a:off x="6923512" y="5507886"/>
            <a:ext cx="5262880" cy="675057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79</a:t>
            </a:r>
            <a:r>
              <a:rPr lang="ko-KR" altLang="en-US" sz="3200" dirty="0"/>
              <a:t>쪽 연습 문제 </a:t>
            </a:r>
            <a:r>
              <a:rPr lang="en-US" altLang="ko-KR" sz="3200" dirty="0"/>
              <a:t>1</a:t>
            </a:r>
            <a:endParaRPr lang="en-US" sz="3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8C9DB87-AC9D-4DB7-A929-9ED7DF7E8F88}"/>
              </a:ext>
            </a:extLst>
          </p:cNvPr>
          <p:cNvSpPr txBox="1"/>
          <p:nvPr/>
        </p:nvSpPr>
        <p:spPr>
          <a:xfrm>
            <a:off x="0" y="825627"/>
            <a:ext cx="12191998" cy="1104245"/>
          </a:xfrm>
          <a:prstGeom prst="wave">
            <a:avLst>
              <a:gd name="adj1" fmla="val 6258"/>
              <a:gd name="adj2" fmla="val 0"/>
            </a:avLst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  This expression is used to describe a verb as “it is becoming more and more so over</a:t>
            </a:r>
          </a:p>
          <a:p>
            <a:r>
              <a:rPr lang="en-US" sz="2400" dirty="0"/>
              <a:t>  time.”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D663D8C-F1BA-4EB1-9AFE-CCAE696EEDF2}"/>
              </a:ext>
            </a:extLst>
          </p:cNvPr>
          <p:cNvSpPr/>
          <p:nvPr/>
        </p:nvSpPr>
        <p:spPr>
          <a:xfrm>
            <a:off x="8803338" y="8717"/>
            <a:ext cx="3383054" cy="980462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문장 만들기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3DAEF82B-B83B-4422-BEE2-1546C43A233B}"/>
              </a:ext>
            </a:extLst>
          </p:cNvPr>
          <p:cNvSpPr/>
          <p:nvPr/>
        </p:nvSpPr>
        <p:spPr>
          <a:xfrm>
            <a:off x="603159" y="113391"/>
            <a:ext cx="607196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  –</a:t>
            </a:r>
            <a:r>
              <a:rPr lang="ko-KR" altLang="en-US" sz="3200" dirty="0">
                <a:latin typeface="+mn-ea"/>
              </a:rPr>
              <a:t>아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어 가다</a:t>
            </a:r>
            <a:endParaRPr 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85689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10" grpId="0" animBg="1"/>
      <p:bldP spid="12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36EAB87-47DB-4030-9849-BB62531FC2BA}"/>
              </a:ext>
            </a:extLst>
          </p:cNvPr>
          <p:cNvSpPr/>
          <p:nvPr/>
        </p:nvSpPr>
        <p:spPr>
          <a:xfrm>
            <a:off x="603158" y="113391"/>
            <a:ext cx="9022623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  –</a:t>
            </a:r>
            <a:r>
              <a:rPr lang="ko-KR" altLang="en-US" sz="3200" dirty="0">
                <a:latin typeface="+mn-ea"/>
              </a:rPr>
              <a:t>아</a:t>
            </a:r>
            <a:r>
              <a:rPr lang="en-US" altLang="ko-KR" sz="3200" dirty="0">
                <a:latin typeface="+mn-ea"/>
              </a:rPr>
              <a:t>/</a:t>
            </a:r>
            <a:r>
              <a:rPr lang="ko-KR" altLang="en-US" sz="3200" dirty="0">
                <a:latin typeface="+mn-ea"/>
              </a:rPr>
              <a:t>어 가다</a:t>
            </a:r>
            <a:r>
              <a:rPr lang="en-US" altLang="ko-KR" sz="3200" dirty="0">
                <a:latin typeface="+mn-ea"/>
              </a:rPr>
              <a:t>:</a:t>
            </a:r>
            <a:r>
              <a:rPr lang="ko-KR" altLang="en-US" sz="3200" dirty="0">
                <a:latin typeface="+mn-ea"/>
              </a:rPr>
              <a:t> </a:t>
            </a:r>
            <a:r>
              <a:rPr lang="en-US" altLang="ko-KR" sz="2800" dirty="0">
                <a:latin typeface="+mn-ea"/>
              </a:rPr>
              <a:t>Conjugation Rules</a:t>
            </a:r>
            <a:endParaRPr lang="en-US" sz="3200" dirty="0">
              <a:latin typeface="+mn-ea"/>
            </a:endParaRPr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FED4270-9FF4-4499-B3AF-345D9550808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AF625A0-8CA1-40E5-8AEC-B110B0B27A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0710451"/>
              </p:ext>
            </p:extLst>
          </p:nvPr>
        </p:nvGraphicFramePr>
        <p:xfrm>
          <a:off x="0" y="1054946"/>
          <a:ext cx="12192000" cy="395961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6814619"/>
                    </a:ext>
                  </a:extLst>
                </a:gridCol>
                <a:gridCol w="2397760">
                  <a:extLst>
                    <a:ext uri="{9D8B030D-6E8A-4147-A177-3AD203B41FA5}">
                      <a16:colId xmlns:a16="http://schemas.microsoft.com/office/drawing/2014/main" val="4094433664"/>
                    </a:ext>
                  </a:extLst>
                </a:gridCol>
                <a:gridCol w="4531360">
                  <a:extLst>
                    <a:ext uri="{9D8B030D-6E8A-4147-A177-3AD203B41FA5}">
                      <a16:colId xmlns:a16="http://schemas.microsoft.com/office/drawing/2014/main" val="2157679890"/>
                    </a:ext>
                  </a:extLst>
                </a:gridCol>
                <a:gridCol w="4531360">
                  <a:extLst>
                    <a:ext uri="{9D8B030D-6E8A-4147-A177-3AD203B41FA5}">
                      <a16:colId xmlns:a16="http://schemas.microsoft.com/office/drawing/2014/main" val="2520221068"/>
                    </a:ext>
                  </a:extLst>
                </a:gridCol>
              </a:tblGrid>
              <a:tr h="1319872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ㅏ</a:t>
                      </a:r>
                      <a:r>
                        <a:rPr lang="en-US" altLang="ko-KR" sz="3600" dirty="0"/>
                        <a:t>, </a:t>
                      </a:r>
                      <a:r>
                        <a:rPr lang="ko-KR" altLang="en-US" sz="3600" dirty="0"/>
                        <a:t>ㅗ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+ </a:t>
                      </a:r>
                      <a:r>
                        <a:rPr lang="ko-KR" altLang="en-US" sz="3600" dirty="0"/>
                        <a:t>아 가다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끝나 가다</a:t>
                      </a:r>
                      <a:endParaRPr lang="en-US" sz="3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7748553"/>
                  </a:ext>
                </a:extLst>
              </a:tr>
              <a:tr h="1319872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All other vowels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+ </a:t>
                      </a:r>
                      <a:r>
                        <a:rPr lang="ko-KR" altLang="en-US" sz="3600" dirty="0"/>
                        <a:t>어 가다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되어 가다</a:t>
                      </a:r>
                      <a:endParaRPr lang="en-US" sz="3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83426066"/>
                  </a:ext>
                </a:extLst>
              </a:tr>
              <a:tr h="1319872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-</a:t>
                      </a:r>
                      <a:r>
                        <a:rPr lang="ko-KR" altLang="en-US" sz="3600" dirty="0"/>
                        <a:t>하다</a:t>
                      </a:r>
                      <a:r>
                        <a:rPr lang="en-US" altLang="ko-KR" sz="3600" dirty="0"/>
                        <a:t> </a:t>
                      </a:r>
                      <a:r>
                        <a:rPr lang="en-US" altLang="ko-KR" sz="3200" dirty="0"/>
                        <a:t>ending verb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+ </a:t>
                      </a:r>
                      <a:r>
                        <a:rPr lang="ko-KR" altLang="en-US" sz="3600" dirty="0"/>
                        <a:t>해 가다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변화해 가다</a:t>
                      </a:r>
                      <a:endParaRPr lang="en-US" sz="3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551862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560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CEAE574-A683-4352-9794-002EE2A00206}"/>
              </a:ext>
            </a:extLst>
          </p:cNvPr>
          <p:cNvSpPr/>
          <p:nvPr/>
        </p:nvSpPr>
        <p:spPr>
          <a:xfrm>
            <a:off x="609599" y="239528"/>
            <a:ext cx="6351639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  –(</a:t>
            </a:r>
            <a:r>
              <a:rPr lang="ko-KR" altLang="en-US" sz="3200" dirty="0">
                <a:latin typeface="+mn-ea"/>
              </a:rPr>
              <a:t>으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ㅁ에 따라</a:t>
            </a:r>
            <a:endParaRPr lang="en-US" sz="3200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778B17-8510-4F7C-B675-ED7DEECBCBBC}"/>
              </a:ext>
            </a:extLst>
          </p:cNvPr>
          <p:cNvSpPr txBox="1"/>
          <p:nvPr/>
        </p:nvSpPr>
        <p:spPr>
          <a:xfrm>
            <a:off x="-1" y="4996369"/>
            <a:ext cx="12192000" cy="8913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기온이 </a:t>
            </a:r>
            <a:r>
              <a:rPr lang="ko-KR" altLang="en-US" sz="4800" b="1" dirty="0">
                <a:solidFill>
                  <a:srgbClr val="FF0000"/>
                </a:solidFill>
                <a:latin typeface="+mn-ea"/>
              </a:rPr>
              <a:t>낮아짐에 따라 </a:t>
            </a:r>
            <a:r>
              <a:rPr lang="ko-KR" altLang="en-US" sz="3600" b="1" dirty="0">
                <a:latin typeface="+mn-ea"/>
              </a:rPr>
              <a:t>연료 사용량이 늘어나요</a:t>
            </a:r>
            <a:r>
              <a:rPr lang="en-US" altLang="ko-KR" sz="3600" b="1" dirty="0">
                <a:latin typeface="+mn-ea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6E20B4-1577-4078-BC99-52D1EB55B48D}"/>
              </a:ext>
            </a:extLst>
          </p:cNvPr>
          <p:cNvSpPr txBox="1"/>
          <p:nvPr/>
        </p:nvSpPr>
        <p:spPr>
          <a:xfrm>
            <a:off x="609600" y="2505562"/>
            <a:ext cx="5984240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FF00FF"/>
                </a:solidFill>
                <a:latin typeface="+mn-ea"/>
              </a:rPr>
              <a:t>조쉬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: </a:t>
            </a:r>
            <a:r>
              <a:rPr lang="ko-KR" altLang="en-US" sz="3200" dirty="0">
                <a:solidFill>
                  <a:srgbClr val="FF00FF"/>
                </a:solidFill>
                <a:latin typeface="+mn-ea"/>
              </a:rPr>
              <a:t>날씨가 추워짐에 따라 사람들의 옷이 두꺼워져요</a:t>
            </a:r>
            <a:r>
              <a:rPr lang="en-US" altLang="ko-KR" sz="3200" dirty="0">
                <a:solidFill>
                  <a:srgbClr val="FF00FF"/>
                </a:solidFill>
                <a:latin typeface="+mn-ea"/>
              </a:rPr>
              <a:t>.</a:t>
            </a:r>
            <a:endParaRPr lang="en-US" sz="3200" dirty="0">
              <a:solidFill>
                <a:srgbClr val="FF00FF"/>
              </a:solidFill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C81C09-51DA-4DDC-84C2-157138C96B78}"/>
              </a:ext>
            </a:extLst>
          </p:cNvPr>
          <p:cNvSpPr txBox="1"/>
          <p:nvPr/>
        </p:nvSpPr>
        <p:spPr>
          <a:xfrm>
            <a:off x="609600" y="1224580"/>
            <a:ext cx="6532880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latin typeface="+mn-ea"/>
              </a:rPr>
              <a:t>선생님</a:t>
            </a:r>
            <a:r>
              <a:rPr lang="en-US" altLang="ko-KR" sz="3200" dirty="0">
                <a:latin typeface="+mn-ea"/>
              </a:rPr>
              <a:t>: </a:t>
            </a:r>
            <a:r>
              <a:rPr lang="ko-KR" altLang="en-US" sz="3200" dirty="0">
                <a:latin typeface="+mn-ea"/>
              </a:rPr>
              <a:t>날씨가 추워지면 어떤 일이 생기나요</a:t>
            </a:r>
            <a:r>
              <a:rPr lang="en-US" altLang="ko-KR" sz="3200" dirty="0">
                <a:latin typeface="+mn-ea"/>
              </a:rPr>
              <a:t>?</a:t>
            </a:r>
            <a:endParaRPr lang="en-US" sz="3200" dirty="0"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A81A6D-8DB4-4132-B742-A8EEF69D4629}"/>
              </a:ext>
            </a:extLst>
          </p:cNvPr>
          <p:cNvSpPr txBox="1"/>
          <p:nvPr/>
        </p:nvSpPr>
        <p:spPr>
          <a:xfrm>
            <a:off x="9737964" y="4245678"/>
            <a:ext cx="95281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©lovepik.com</a:t>
            </a:r>
          </a:p>
        </p:txBody>
      </p:sp>
      <p:pic>
        <p:nvPicPr>
          <p:cNvPr id="3074" name="Picture 2" descr="Mother helping children to wear clothes in winter png ...">
            <a:extLst>
              <a:ext uri="{FF2B5EF4-FFF2-40B4-BE49-F238E27FC236}">
                <a16:creationId xmlns:a16="http://schemas.microsoft.com/office/drawing/2014/main" id="{96A9620B-4334-45DC-B8E6-C3FF23203D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28953" y1="16395" x2="30930" y2="24651"/>
                        <a14:foregroundMark x1="26628" y1="16628" x2="27674" y2="20930"/>
                        <a14:foregroundMark x1="38140" y1="51628" x2="40000" y2="53488"/>
                        <a14:foregroundMark x1="68953" y1="50465" x2="67326" y2="70930"/>
                        <a14:foregroundMark x1="69651" y1="44070" x2="67326" y2="49767"/>
                        <a14:foregroundMark x1="64767" y1="50465" x2="65000" y2="51628"/>
                        <a14:foregroundMark x1="72674" y1="47209" x2="71628" y2="49767"/>
                        <a14:foregroundMark x1="74186" y1="49302" x2="74070" y2="50233"/>
                        <a14:foregroundMark x1="73488" y1="51744" x2="73488" y2="53488"/>
                        <a14:foregroundMark x1="74070" y1="50930" x2="74419" y2="51744"/>
                        <a14:foregroundMark x1="75116" y1="49186" x2="75116" y2="50233"/>
                        <a14:foregroundMark x1="74651" y1="51047" x2="72558" y2="54884"/>
                        <a14:foregroundMark x1="64070" y1="76279" x2="61744" y2="83256"/>
                        <a14:foregroundMark x1="61744" y1="83256" x2="61628" y2="83256"/>
                        <a14:foregroundMark x1="56744" y1="50930" x2="57326" y2="53372"/>
                        <a14:foregroundMark x1="55465" y1="50465" x2="56163" y2="50930"/>
                        <a14:foregroundMark x1="56395" y1="50233" x2="57209" y2="53023"/>
                        <a14:foregroundMark x1="56395" y1="49419" x2="56860" y2="51047"/>
                        <a14:foregroundMark x1="82558" y1="52674" x2="83953" y2="53023"/>
                        <a14:foregroundMark x1="83256" y1="54535" x2="83605" y2="52791"/>
                        <a14:foregroundMark x1="83721" y1="54767" x2="84651" y2="53488"/>
                        <a14:foregroundMark x1="84302" y1="52326" x2="85116" y2="52093"/>
                        <a14:foregroundMark x1="85581" y1="53023" x2="85581" y2="52326"/>
                        <a14:foregroundMark x1="84302" y1="52674" x2="85233" y2="51744"/>
                        <a14:foregroundMark x1="54884" y1="48372" x2="56977" y2="51047"/>
                        <a14:foregroundMark x1="53023" y1="48140" x2="55698" y2="50233"/>
                        <a14:foregroundMark x1="53488" y1="47209" x2="55581" y2="50465"/>
                        <a14:foregroundMark x1="51977" y1="47558" x2="54070" y2="49767"/>
                        <a14:foregroundMark x1="51744" y1="46628" x2="53721" y2="49186"/>
                        <a14:foregroundMark x1="52442" y1="45930" x2="54419" y2="49070"/>
                        <a14:foregroundMark x1="52326" y1="45930" x2="53256" y2="49070"/>
                        <a14:foregroundMark x1="51163" y1="45349" x2="54186" y2="49419"/>
                        <a14:foregroundMark x1="52093" y1="45581" x2="54186" y2="48140"/>
                        <a14:foregroundMark x1="50814" y1="46047" x2="54535" y2="50000"/>
                        <a14:foregroundMark x1="85000" y1="52907" x2="87326" y2="51860"/>
                        <a14:foregroundMark x1="85116" y1="52674" x2="87558" y2="51047"/>
                        <a14:foregroundMark x1="84651" y1="52326" x2="86860" y2="50698"/>
                        <a14:foregroundMark x1="82093" y1="54070" x2="86744" y2="50465"/>
                        <a14:foregroundMark x1="82674" y1="53372" x2="84651" y2="50930"/>
                        <a14:foregroundMark x1="85000" y1="51512" x2="85465" y2="50465"/>
                        <a14:foregroundMark x1="85814" y1="52209" x2="86744" y2="51163"/>
                        <a14:foregroundMark x1="86860" y1="51512" x2="88605" y2="50233"/>
                        <a14:foregroundMark x1="86395" y1="51512" x2="86860" y2="50233"/>
                        <a14:foregroundMark x1="85116" y1="54070" x2="83721" y2="55233"/>
                        <a14:foregroundMark x1="85465" y1="53953" x2="85465" y2="541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32" t="11957" r="7897" b="5809"/>
          <a:stretch/>
        </p:blipFill>
        <p:spPr bwMode="auto">
          <a:xfrm flipH="1">
            <a:off x="6705600" y="306245"/>
            <a:ext cx="4660490" cy="4542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073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C6B18E-43A7-43FF-B4D7-91EF23D74221}"/>
              </a:ext>
            </a:extLst>
          </p:cNvPr>
          <p:cNvSpPr txBox="1"/>
          <p:nvPr/>
        </p:nvSpPr>
        <p:spPr>
          <a:xfrm>
            <a:off x="0" y="865450"/>
            <a:ext cx="12192000" cy="1120319"/>
          </a:xfrm>
          <a:prstGeom prst="wave">
            <a:avLst>
              <a:gd name="adj1" fmla="val 6579"/>
              <a:gd name="adj2" fmla="val 0"/>
            </a:avLst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  This expression is attached to a verb to indicate that the contents of the preceding</a:t>
            </a:r>
          </a:p>
          <a:p>
            <a:r>
              <a:rPr lang="en-US" sz="2400" dirty="0"/>
              <a:t>  clause are the factors of the following clause.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C48230-BCF0-476E-8712-29FF188ECA4A}"/>
              </a:ext>
            </a:extLst>
          </p:cNvPr>
          <p:cNvSpPr txBox="1"/>
          <p:nvPr/>
        </p:nvSpPr>
        <p:spPr>
          <a:xfrm>
            <a:off x="0" y="2351121"/>
            <a:ext cx="12207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기술이 </a:t>
            </a:r>
            <a:r>
              <a:rPr lang="ko-KR" altLang="en-US" sz="3200" b="1" dirty="0">
                <a:solidFill>
                  <a:srgbClr val="FF0000"/>
                </a:solidFill>
              </a:rPr>
              <a:t>발전함에 따라 </a:t>
            </a:r>
            <a:r>
              <a:rPr lang="ko-KR" altLang="en-US" sz="3200" dirty="0"/>
              <a:t>사람들의 생활이 점점 편해지고 있습니다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A2382D-0152-4963-ADCB-E3888557943E}"/>
              </a:ext>
            </a:extLst>
          </p:cNvPr>
          <p:cNvSpPr txBox="1"/>
          <p:nvPr/>
        </p:nvSpPr>
        <p:spPr>
          <a:xfrm>
            <a:off x="-15765" y="3460440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교통과 통신이 </a:t>
            </a:r>
            <a:r>
              <a:rPr lang="ko-KR" altLang="en-US" sz="3200" b="1" dirty="0">
                <a:solidFill>
                  <a:srgbClr val="FF0000"/>
                </a:solidFill>
              </a:rPr>
              <a:t>발달함에 따라 </a:t>
            </a:r>
            <a:r>
              <a:rPr lang="ko-KR" altLang="en-US" sz="3200" dirty="0"/>
              <a:t>국가 간의 교류도 많아지고 있습니다</a:t>
            </a:r>
            <a:r>
              <a:rPr lang="en-US" altLang="ko-KR" sz="3200" dirty="0"/>
              <a:t>.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F9AB72-5BD9-4900-9D31-12BCAFA777FB}"/>
              </a:ext>
            </a:extLst>
          </p:cNvPr>
          <p:cNvSpPr txBox="1"/>
          <p:nvPr/>
        </p:nvSpPr>
        <p:spPr>
          <a:xfrm>
            <a:off x="-15764" y="4569759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생활이 </a:t>
            </a:r>
            <a:r>
              <a:rPr lang="ko-KR" altLang="en-US" sz="3200" b="1" dirty="0">
                <a:solidFill>
                  <a:srgbClr val="FF0000"/>
                </a:solidFill>
              </a:rPr>
              <a:t>편해짐에 따라 </a:t>
            </a:r>
            <a:r>
              <a:rPr lang="ko-KR" altLang="en-US" sz="3200" dirty="0"/>
              <a:t>사람들의 여가 시간도 늘어나게 될 것입니다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2D3FB55-84D7-42F6-9753-11F0D5F72161}"/>
              </a:ext>
            </a:extLst>
          </p:cNvPr>
          <p:cNvSpPr/>
          <p:nvPr/>
        </p:nvSpPr>
        <p:spPr>
          <a:xfrm>
            <a:off x="8587461" y="57594"/>
            <a:ext cx="3588774" cy="899766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문장 만들기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0064B11-E7EC-47A0-B28B-D1929F8EE3A8}"/>
              </a:ext>
            </a:extLst>
          </p:cNvPr>
          <p:cNvSpPr/>
          <p:nvPr/>
        </p:nvSpPr>
        <p:spPr>
          <a:xfrm>
            <a:off x="7382994" y="5339192"/>
            <a:ext cx="4793241" cy="675057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79</a:t>
            </a:r>
            <a:r>
              <a:rPr lang="ko-KR" altLang="en-US" sz="3200" dirty="0"/>
              <a:t>쪽 연습 문제 </a:t>
            </a:r>
            <a:r>
              <a:rPr lang="en-US" altLang="ko-KR" sz="3200" dirty="0"/>
              <a:t>2</a:t>
            </a:r>
            <a:endParaRPr lang="en-US" sz="320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85D4AE3-C8DD-48FC-82B5-237219E6FC92}"/>
              </a:ext>
            </a:extLst>
          </p:cNvPr>
          <p:cNvSpPr/>
          <p:nvPr/>
        </p:nvSpPr>
        <p:spPr>
          <a:xfrm>
            <a:off x="609599" y="190368"/>
            <a:ext cx="6351639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  –(</a:t>
            </a:r>
            <a:r>
              <a:rPr lang="ko-KR" altLang="en-US" sz="3200" dirty="0">
                <a:latin typeface="+mn-ea"/>
              </a:rPr>
              <a:t>으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ㅁ에 따라</a:t>
            </a:r>
            <a:endParaRPr 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4354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/>
      <p:bldP spid="8" grpId="0" animBg="1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36EAB87-47DB-4030-9849-BB62531FC2BA}"/>
              </a:ext>
            </a:extLst>
          </p:cNvPr>
          <p:cNvSpPr/>
          <p:nvPr/>
        </p:nvSpPr>
        <p:spPr>
          <a:xfrm>
            <a:off x="603158" y="113391"/>
            <a:ext cx="9668601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  –(</a:t>
            </a:r>
            <a:r>
              <a:rPr lang="ko-KR" altLang="en-US" sz="3200" dirty="0">
                <a:latin typeface="+mn-ea"/>
              </a:rPr>
              <a:t>으</a:t>
            </a:r>
            <a:r>
              <a:rPr lang="en-US" altLang="ko-KR" sz="3200" dirty="0">
                <a:latin typeface="+mn-ea"/>
              </a:rPr>
              <a:t>)</a:t>
            </a:r>
            <a:r>
              <a:rPr lang="ko-KR" altLang="en-US" sz="3200" dirty="0">
                <a:latin typeface="+mn-ea"/>
              </a:rPr>
              <a:t>ㅁ에 따라</a:t>
            </a:r>
            <a:r>
              <a:rPr lang="en-US" altLang="ko-KR" sz="3200" dirty="0">
                <a:latin typeface="+mn-ea"/>
              </a:rPr>
              <a:t>:</a:t>
            </a:r>
            <a:r>
              <a:rPr lang="ko-KR" altLang="en-US" sz="3200" dirty="0">
                <a:latin typeface="+mn-ea"/>
              </a:rPr>
              <a:t> </a:t>
            </a:r>
            <a:r>
              <a:rPr lang="en-US" altLang="ko-KR" sz="2800" dirty="0">
                <a:latin typeface="+mn-ea"/>
              </a:rPr>
              <a:t>Conjugation Rules</a:t>
            </a:r>
            <a:endParaRPr lang="en-US" sz="3200" dirty="0">
              <a:latin typeface="+mn-ea"/>
            </a:endParaRPr>
          </a:p>
        </p:txBody>
      </p:sp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FED4270-9FF4-4499-B3AF-345D9550808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AF625A0-8CA1-40E5-8AEC-B110B0B27A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481941"/>
              </p:ext>
            </p:extLst>
          </p:nvPr>
        </p:nvGraphicFramePr>
        <p:xfrm>
          <a:off x="0" y="1065106"/>
          <a:ext cx="12192000" cy="30572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31520">
                  <a:extLst>
                    <a:ext uri="{9D8B030D-6E8A-4147-A177-3AD203B41FA5}">
                      <a16:colId xmlns:a16="http://schemas.microsoft.com/office/drawing/2014/main" val="6814619"/>
                    </a:ext>
                  </a:extLst>
                </a:gridCol>
                <a:gridCol w="2397760">
                  <a:extLst>
                    <a:ext uri="{9D8B030D-6E8A-4147-A177-3AD203B41FA5}">
                      <a16:colId xmlns:a16="http://schemas.microsoft.com/office/drawing/2014/main" val="4094433664"/>
                    </a:ext>
                  </a:extLst>
                </a:gridCol>
                <a:gridCol w="4531360">
                  <a:extLst>
                    <a:ext uri="{9D8B030D-6E8A-4147-A177-3AD203B41FA5}">
                      <a16:colId xmlns:a16="http://schemas.microsoft.com/office/drawing/2014/main" val="2157679890"/>
                    </a:ext>
                  </a:extLst>
                </a:gridCol>
                <a:gridCol w="4531360">
                  <a:extLst>
                    <a:ext uri="{9D8B030D-6E8A-4147-A177-3AD203B41FA5}">
                      <a16:colId xmlns:a16="http://schemas.microsoft.com/office/drawing/2014/main" val="2520221068"/>
                    </a:ext>
                  </a:extLst>
                </a:gridCol>
              </a:tblGrid>
              <a:tr h="1319872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받침 </a:t>
                      </a:r>
                      <a:r>
                        <a:rPr lang="en-US" altLang="ko-KR" sz="3600" dirty="0"/>
                        <a:t>O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+ </a:t>
                      </a:r>
                      <a:r>
                        <a:rPr lang="ko-KR" altLang="en-US" sz="3600" dirty="0"/>
                        <a:t>음에 따라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먹음에 따라</a:t>
                      </a:r>
                      <a:endParaRPr lang="en-US" altLang="ko-KR" sz="3600" dirty="0"/>
                    </a:p>
                    <a:p>
                      <a:pPr algn="ctr"/>
                      <a:r>
                        <a:rPr lang="ko-KR" altLang="en-US" sz="3600" dirty="0"/>
                        <a:t>입음에 따라</a:t>
                      </a:r>
                      <a:endParaRPr lang="en-US" sz="3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7748553"/>
                  </a:ext>
                </a:extLst>
              </a:tr>
              <a:tr h="1319872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받침 </a:t>
                      </a:r>
                      <a:r>
                        <a:rPr lang="en-US" altLang="ko-KR" sz="3600" dirty="0"/>
                        <a:t>X, </a:t>
                      </a:r>
                      <a:r>
                        <a:rPr lang="ko-KR" altLang="en-US" sz="3600" dirty="0"/>
                        <a:t>ㄹ받침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/>
                        <a:t>+ </a:t>
                      </a:r>
                      <a:r>
                        <a:rPr lang="ko-KR" altLang="en-US" sz="3600" dirty="0"/>
                        <a:t>ㅁ에 따라</a:t>
                      </a:r>
                      <a:endParaRPr lang="en-US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600" dirty="0"/>
                        <a:t>감에 따라</a:t>
                      </a:r>
                      <a:endParaRPr lang="en-US" altLang="ko-KR" sz="3600" dirty="0"/>
                    </a:p>
                    <a:p>
                      <a:pPr algn="ctr"/>
                      <a:r>
                        <a:rPr lang="ko-KR" altLang="en-US" sz="3600" dirty="0"/>
                        <a:t>함에 따라</a:t>
                      </a:r>
                      <a:endParaRPr lang="en-US" altLang="ko-KR" sz="3600" dirty="0"/>
                    </a:p>
                    <a:p>
                      <a:pPr algn="ctr"/>
                      <a:r>
                        <a:rPr lang="ko-KR" altLang="en-US" sz="3600" dirty="0"/>
                        <a:t>만듦에 따라</a:t>
                      </a:r>
                      <a:endParaRPr lang="en-US" sz="36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834260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56228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825F7D-85B3-49E8-B8FB-5E510F6A9816}"/>
              </a:ext>
            </a:extLst>
          </p:cNvPr>
          <p:cNvSpPr txBox="1"/>
          <p:nvPr/>
        </p:nvSpPr>
        <p:spPr>
          <a:xfrm>
            <a:off x="0" y="14185"/>
            <a:ext cx="12191999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+mn-ea"/>
              </a:rPr>
              <a:t>듣기 활동 전 새 단어 확인</a:t>
            </a:r>
            <a:endParaRPr lang="en-US" sz="3200" dirty="0">
              <a:latin typeface="+mn-ea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10D40649-C20A-4A52-B9A1-22454AE588E4}"/>
              </a:ext>
            </a:extLst>
          </p:cNvPr>
          <p:cNvSpPr txBox="1">
            <a:spLocks/>
          </p:cNvSpPr>
          <p:nvPr/>
        </p:nvSpPr>
        <p:spPr>
          <a:xfrm>
            <a:off x="9534645" y="1418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81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2BFEA214-B489-45C0-A7B7-AACF680A68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5696050"/>
              </p:ext>
            </p:extLst>
          </p:nvPr>
        </p:nvGraphicFramePr>
        <p:xfrm>
          <a:off x="-1" y="719661"/>
          <a:ext cx="12192000" cy="23054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676207701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49908150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198111765"/>
                    </a:ext>
                  </a:extLst>
                </a:gridCol>
              </a:tblGrid>
              <a:tr h="2305445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대체되다</a:t>
                      </a:r>
                      <a:endParaRPr lang="en-US" sz="4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채점하다</a:t>
                      </a:r>
                      <a:endParaRPr lang="en-US" sz="4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필기하다</a:t>
                      </a:r>
                      <a:endParaRPr lang="en-US" sz="44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4705394"/>
                  </a:ext>
                </a:extLst>
              </a:tr>
            </a:tbl>
          </a:graphicData>
        </a:graphic>
      </p:graphicFrame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630E84E-0C89-4BF4-95CE-03EB12C8C089}"/>
              </a:ext>
            </a:extLst>
          </p:cNvPr>
          <p:cNvSpPr/>
          <p:nvPr/>
        </p:nvSpPr>
        <p:spPr>
          <a:xfrm>
            <a:off x="0" y="1523231"/>
            <a:ext cx="4040372" cy="1483673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다른 것으로 바뀌다</a:t>
            </a:r>
            <a:endParaRPr lang="en-US" sz="3200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104CE5C-888A-4A10-A9B0-8473FEE48478}"/>
              </a:ext>
            </a:extLst>
          </p:cNvPr>
          <p:cNvSpPr/>
          <p:nvPr/>
        </p:nvSpPr>
        <p:spPr>
          <a:xfrm>
            <a:off x="4075813" y="1523230"/>
            <a:ext cx="4040372" cy="1483673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시험 답안의 맞고 틀림을 살피어 점수를 매기다</a:t>
            </a:r>
            <a:endParaRPr lang="en-US" sz="2800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F6DABBD-CC82-4AFD-BE9F-9DD1D88CDA26}"/>
              </a:ext>
            </a:extLst>
          </p:cNvPr>
          <p:cNvSpPr/>
          <p:nvPr/>
        </p:nvSpPr>
        <p:spPr>
          <a:xfrm>
            <a:off x="8133906" y="1523229"/>
            <a:ext cx="4040372" cy="1483673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>
              <a:buAutoNum type="arabicPeriod"/>
            </a:pPr>
            <a:r>
              <a:rPr lang="ko-KR" altLang="en-US" sz="2800" dirty="0"/>
              <a:t>글씨를 쓰다</a:t>
            </a:r>
            <a:endParaRPr lang="en-US" altLang="ko-KR" sz="2800" dirty="0"/>
          </a:p>
          <a:p>
            <a:pPr marL="514350" indent="-514350">
              <a:buAutoNum type="arabicPeriod"/>
            </a:pPr>
            <a:r>
              <a:rPr lang="ko-KR" altLang="en-US" sz="2800" dirty="0"/>
              <a:t>강의 내용을 받아 적다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35759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8" grpId="0" animBg="1"/>
      <p:bldP spid="1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7832035" y="1"/>
            <a:ext cx="4359965" cy="1087120"/>
          </a:xfrm>
          <a:prstGeom prst="rect">
            <a:avLst/>
          </a:prstGeom>
          <a:solidFill>
            <a:srgbClr val="FF6600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Unit </a:t>
            </a:r>
            <a:r>
              <a:rPr lang="en-US" sz="7200" b="1" dirty="0"/>
              <a:t>08</a:t>
            </a:r>
            <a:endParaRPr lang="en-US" sz="4800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CAF3646-63AE-4427-8937-B8C4FFC49FA0}"/>
              </a:ext>
            </a:extLst>
          </p:cNvPr>
          <p:cNvSpPr/>
          <p:nvPr/>
        </p:nvSpPr>
        <p:spPr>
          <a:xfrm>
            <a:off x="8403783" y="5446806"/>
            <a:ext cx="3788217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dirty="0">
                <a:hlinkClick r:id="rId3"/>
              </a:rPr>
              <a:t>https://quizlet.com/class/14390278/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7FB4DDC-5D8A-43C3-8321-929C31B6A4CE}"/>
              </a:ext>
            </a:extLst>
          </p:cNvPr>
          <p:cNvSpPr txBox="1">
            <a:spLocks/>
          </p:cNvSpPr>
          <p:nvPr/>
        </p:nvSpPr>
        <p:spPr>
          <a:xfrm>
            <a:off x="8007953" y="1819528"/>
            <a:ext cx="4184047" cy="3811944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7200" b="1" kern="0" dirty="0">
                <a:latin typeface="+mj-lt"/>
                <a:ea typeface="Malgun Gothic" panose="020B0503020000020004" pitchFamily="34" charset="-127"/>
              </a:rPr>
              <a:t>우리들의 미래 사회</a:t>
            </a:r>
            <a:endParaRPr lang="en-US" sz="7200" b="1" kern="0" dirty="0">
              <a:latin typeface="+mj-lt"/>
              <a:ea typeface="Malgun Gothic" panose="020B0503020000020004" pitchFamily="34" charset="-127"/>
            </a:endParaRPr>
          </a:p>
        </p:txBody>
      </p: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9789CA-DEDB-40BB-A280-5E28C44D26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766" y="-1"/>
            <a:ext cx="8014719" cy="6182943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C28E6E54-3A94-4791-8430-7408C9D36EE2}"/>
              </a:ext>
            </a:extLst>
          </p:cNvPr>
          <p:cNvSpPr/>
          <p:nvPr/>
        </p:nvSpPr>
        <p:spPr>
          <a:xfrm>
            <a:off x="7274410" y="5080000"/>
            <a:ext cx="1134140" cy="11029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단어 학습 링크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3478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E02CC385-215F-428E-9412-5957D0A72C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115" y="675057"/>
            <a:ext cx="7549769" cy="3661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CAE40CE-2560-4A5D-98E0-B8AE8ABA3B10}"/>
              </a:ext>
            </a:extLst>
          </p:cNvPr>
          <p:cNvSpPr/>
          <p:nvPr/>
        </p:nvSpPr>
        <p:spPr>
          <a:xfrm>
            <a:off x="0" y="0"/>
            <a:ext cx="12191999" cy="67505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200" b="1" dirty="0"/>
              <a:t>듣기 전 활동</a:t>
            </a:r>
            <a:r>
              <a:rPr lang="en-US" altLang="ko-KR" sz="3200" dirty="0"/>
              <a:t>: </a:t>
            </a:r>
            <a:r>
              <a:rPr lang="ko-KR" altLang="en-US" sz="3200" dirty="0"/>
              <a:t>공상 과학 영화 본 경험 이야기하기</a:t>
            </a:r>
            <a:endParaRPr lang="en-US" sz="3200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B10A1D5-FCC9-4846-BB19-20043CD29692}"/>
              </a:ext>
            </a:extLst>
          </p:cNvPr>
          <p:cNvSpPr txBox="1">
            <a:spLocks/>
          </p:cNvSpPr>
          <p:nvPr/>
        </p:nvSpPr>
        <p:spPr>
          <a:xfrm>
            <a:off x="9534645" y="5482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80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074F51-208F-46B8-84CA-98A6EF7C1FE0}"/>
              </a:ext>
            </a:extLst>
          </p:cNvPr>
          <p:cNvSpPr txBox="1"/>
          <p:nvPr/>
        </p:nvSpPr>
        <p:spPr>
          <a:xfrm>
            <a:off x="599440" y="4336695"/>
            <a:ext cx="12191998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EB43B7"/>
                </a:solidFill>
                <a:latin typeface="+mn-ea"/>
              </a:rPr>
              <a:t>공상 과학 영화에서 많이 나오는 소재는 무엇인가요</a:t>
            </a:r>
            <a:r>
              <a:rPr lang="en-US" altLang="ko-KR" sz="3000" b="1" dirty="0">
                <a:solidFill>
                  <a:srgbClr val="EB43B7"/>
                </a:solidFill>
                <a:latin typeface="+mn-ea"/>
              </a:rPr>
              <a:t>?</a:t>
            </a:r>
            <a:endParaRPr lang="en-US" sz="3000" b="1" dirty="0">
              <a:solidFill>
                <a:srgbClr val="EB43B7"/>
              </a:solidFill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3C30EB-2C7D-4A98-AF77-4A699097CA1A}"/>
              </a:ext>
            </a:extLst>
          </p:cNvPr>
          <p:cNvSpPr txBox="1"/>
          <p:nvPr/>
        </p:nvSpPr>
        <p:spPr>
          <a:xfrm>
            <a:off x="599438" y="5561192"/>
            <a:ext cx="121920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영화에 나온 이야기들이 실제로 일어날 수 있다고 생각해요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9D253A0-5C89-4658-8C44-24D445207F31}"/>
              </a:ext>
            </a:extLst>
          </p:cNvPr>
          <p:cNvSpPr txBox="1"/>
          <p:nvPr/>
        </p:nvSpPr>
        <p:spPr>
          <a:xfrm>
            <a:off x="599440" y="4938344"/>
            <a:ext cx="12191998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과거나 미래로 가는 것을 상상해 본 적이 있나요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7294F75-C94D-40E6-89D9-DF41EA9C673A}"/>
              </a:ext>
            </a:extLst>
          </p:cNvPr>
          <p:cNvSpPr txBox="1"/>
          <p:nvPr/>
        </p:nvSpPr>
        <p:spPr>
          <a:xfrm rot="5400000">
            <a:off x="8921807" y="1579571"/>
            <a:ext cx="20922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©naver.com</a:t>
            </a:r>
          </a:p>
        </p:txBody>
      </p:sp>
    </p:spTree>
    <p:extLst>
      <p:ext uri="{BB962C8B-B14F-4D97-AF65-F5344CB8AC3E}">
        <p14:creationId xmlns:p14="http://schemas.microsoft.com/office/powerpoint/2010/main" val="343164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  <p:bldP spid="1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6CE6DE-C916-4EFA-A576-67181808EFA3}"/>
              </a:ext>
            </a:extLst>
          </p:cNvPr>
          <p:cNvSpPr txBox="1"/>
          <p:nvPr/>
        </p:nvSpPr>
        <p:spPr>
          <a:xfrm>
            <a:off x="353962" y="2228482"/>
            <a:ext cx="71237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2.</a:t>
            </a:r>
            <a:r>
              <a:rPr lang="en-US" altLang="ko-KR" sz="4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순간 이동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에 관한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대화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듣기</a:t>
            </a:r>
            <a:endParaRPr lang="en-US" sz="32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846B43-CC82-4A57-A5DF-D94FA86D60B8}"/>
              </a:ext>
            </a:extLst>
          </p:cNvPr>
          <p:cNvSpPr/>
          <p:nvPr/>
        </p:nvSpPr>
        <p:spPr>
          <a:xfrm>
            <a:off x="5671433" y="2973786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21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EBCBF8-313C-448B-9E16-AE71BA9080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416" t="40148" r="5500" b="49530"/>
          <a:stretch/>
        </p:blipFill>
        <p:spPr>
          <a:xfrm>
            <a:off x="10159" y="10395"/>
            <a:ext cx="12192001" cy="86239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EE5AA2A-0FCF-48A3-8880-7AB0CD6E27E1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80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1ADC328-BB0E-4A87-B35B-A732DEFD19C9}"/>
              </a:ext>
            </a:extLst>
          </p:cNvPr>
          <p:cNvSpPr/>
          <p:nvPr/>
        </p:nvSpPr>
        <p:spPr>
          <a:xfrm>
            <a:off x="8036998" y="5461802"/>
            <a:ext cx="3448705" cy="842950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연습 문제 </a:t>
            </a:r>
            <a:r>
              <a:rPr lang="en-US" altLang="ko-KR" sz="3200" dirty="0"/>
              <a:t>2</a:t>
            </a:r>
            <a:endParaRPr lang="en-US" sz="32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EC388A3-C2F4-427C-97CD-6963C52869C6}"/>
              </a:ext>
            </a:extLst>
          </p:cNvPr>
          <p:cNvSpPr txBox="1"/>
          <p:nvPr/>
        </p:nvSpPr>
        <p:spPr>
          <a:xfrm>
            <a:off x="353961" y="872216"/>
            <a:ext cx="7286359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순간 이동이 뭔지 알아요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그것에 대해 친구들이 나누는 대화를 들어 볼 거예요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D77052B-469D-4270-9AAA-5093F6375246}"/>
              </a:ext>
            </a:extLst>
          </p:cNvPr>
          <p:cNvSpPr txBox="1"/>
          <p:nvPr/>
        </p:nvSpPr>
        <p:spPr>
          <a:xfrm>
            <a:off x="427403" y="4152118"/>
            <a:ext cx="7294197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순간 이동이 가능하다면 어떤 일이 일어날 수 있어요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?</a:t>
            </a:r>
            <a:endParaRPr lang="en-US" sz="3000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8EA8F7F-2A5D-41C8-9FC9-376E9D5B9D59}"/>
              </a:ext>
            </a:extLst>
          </p:cNvPr>
          <p:cNvSpPr txBox="1"/>
          <p:nvPr/>
        </p:nvSpPr>
        <p:spPr>
          <a:xfrm>
            <a:off x="427403" y="5358256"/>
            <a:ext cx="11774757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100</a:t>
            </a: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년 후에는 순간 이동이 가능할까요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 </a:t>
            </a:r>
            <a:endParaRPr lang="en-US" sz="3000" dirty="0">
              <a:solidFill>
                <a:srgbClr val="C00000"/>
              </a:solidFill>
              <a:latin typeface="+mn-ea"/>
            </a:endParaRPr>
          </a:p>
        </p:txBody>
      </p:sp>
      <p:pic>
        <p:nvPicPr>
          <p:cNvPr id="15" name="021">
            <a:hlinkClick r:id="" action="ppaction://media"/>
            <a:extLst>
              <a:ext uri="{FF2B5EF4-FFF2-40B4-BE49-F238E27FC236}">
                <a16:creationId xmlns:a16="http://schemas.microsoft.com/office/drawing/2014/main" id="{F4A483D6-D35F-4DCC-B30B-5FAD4B9BD07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718808" y="2999668"/>
            <a:ext cx="942631" cy="94263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7AF83F5-21C8-48AE-9B51-A902D2EF9837}"/>
              </a:ext>
            </a:extLst>
          </p:cNvPr>
          <p:cNvSpPr txBox="1"/>
          <p:nvPr/>
        </p:nvSpPr>
        <p:spPr>
          <a:xfrm>
            <a:off x="9303793" y="4968878"/>
            <a:ext cx="270137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©ggwash.org</a:t>
            </a:r>
          </a:p>
        </p:txBody>
      </p:sp>
      <p:pic>
        <p:nvPicPr>
          <p:cNvPr id="7170" name="Picture 2" descr="Would you rather teleport to work? If you walk or bike, maybe not ...">
            <a:extLst>
              <a:ext uri="{FF2B5EF4-FFF2-40B4-BE49-F238E27FC236}">
                <a16:creationId xmlns:a16="http://schemas.microsoft.com/office/drawing/2014/main" id="{4BB50366-E9F2-460B-8CAB-A2A6BFBFF3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6" r="14078"/>
          <a:stretch/>
        </p:blipFill>
        <p:spPr bwMode="auto">
          <a:xfrm>
            <a:off x="7721600" y="885824"/>
            <a:ext cx="4283566" cy="4107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209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1" grpId="0"/>
      <p:bldP spid="22" grpId="0" animBg="1"/>
      <p:bldP spid="26" grpId="0"/>
      <p:bldP spid="18" grpId="0"/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6CE6DE-C916-4EFA-A576-67181808EFA3}"/>
              </a:ext>
            </a:extLst>
          </p:cNvPr>
          <p:cNvSpPr txBox="1"/>
          <p:nvPr/>
        </p:nvSpPr>
        <p:spPr>
          <a:xfrm>
            <a:off x="318052" y="2150026"/>
            <a:ext cx="534910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3.</a:t>
            </a:r>
            <a:r>
              <a:rPr lang="en-US" altLang="ko-KR" sz="4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미래의 교실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에 관한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강의 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듣기</a:t>
            </a:r>
            <a:endParaRPr lang="en-US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F42D0E1-F6D3-45A1-A346-AB86383D439B}"/>
              </a:ext>
            </a:extLst>
          </p:cNvPr>
          <p:cNvSpPr/>
          <p:nvPr/>
        </p:nvSpPr>
        <p:spPr>
          <a:xfrm>
            <a:off x="4357040" y="2891645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22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EBCBF8-313C-448B-9E16-AE71BA9080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416" t="40148" r="5500" b="49530"/>
          <a:stretch/>
        </p:blipFill>
        <p:spPr>
          <a:xfrm>
            <a:off x="10159" y="-40405"/>
            <a:ext cx="12192001" cy="86239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EE5AA2A-0FCF-48A3-8880-7AB0CD6E27E1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80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50BB51-BA23-454A-ADF9-96135E9D0799}"/>
              </a:ext>
            </a:extLst>
          </p:cNvPr>
          <p:cNvSpPr txBox="1"/>
          <p:nvPr/>
        </p:nvSpPr>
        <p:spPr>
          <a:xfrm>
            <a:off x="318050" y="4135421"/>
            <a:ext cx="6602512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앞으로 어떤 일들이 가능하다고 말하고 있어요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 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F46AFF0-3350-48FA-99F7-63E8E95A3126}"/>
              </a:ext>
            </a:extLst>
          </p:cNvPr>
          <p:cNvSpPr/>
          <p:nvPr/>
        </p:nvSpPr>
        <p:spPr>
          <a:xfrm>
            <a:off x="8743291" y="5878940"/>
            <a:ext cx="3448705" cy="783454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연습 문제 </a:t>
            </a:r>
            <a:r>
              <a:rPr lang="en-US" altLang="ko-KR" sz="3200" dirty="0"/>
              <a:t>3</a:t>
            </a:r>
            <a:endParaRPr lang="en-US" sz="32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9D3B8EE-41DF-4043-9444-A45FFCA8A3C4}"/>
              </a:ext>
            </a:extLst>
          </p:cNvPr>
          <p:cNvSpPr txBox="1"/>
          <p:nvPr/>
        </p:nvSpPr>
        <p:spPr>
          <a:xfrm>
            <a:off x="318050" y="5446340"/>
            <a:ext cx="11873946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상상의 나래를 더 펼치면 어떤 일들이 가능해질까요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?</a:t>
            </a:r>
            <a:endParaRPr lang="en-US" sz="3000" dirty="0">
              <a:solidFill>
                <a:srgbClr val="FF3399"/>
              </a:solidFill>
              <a:latin typeface="+mn-ea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8CD8A67-8545-42E2-A03E-CCE4DF9BADC8}"/>
              </a:ext>
            </a:extLst>
          </p:cNvPr>
          <p:cNvSpPr txBox="1"/>
          <p:nvPr/>
        </p:nvSpPr>
        <p:spPr>
          <a:xfrm>
            <a:off x="318052" y="929322"/>
            <a:ext cx="11873947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미래에 일어날 일들 가운데 우리와 가장 가까운 변화에 대한 강의를 들어 볼 거예요</a:t>
            </a:r>
            <a:r>
              <a:rPr lang="en-US" altLang="ko-KR" sz="3000" b="1" dirty="0">
                <a:latin typeface="+mn-ea"/>
              </a:rPr>
              <a:t>. </a:t>
            </a:r>
            <a:r>
              <a:rPr lang="ko-KR" altLang="en-US" sz="3000" b="1" dirty="0">
                <a:latin typeface="+mn-ea"/>
              </a:rPr>
              <a:t>벌써 일어나고 있는 일들도 포함되어 있어요</a:t>
            </a:r>
            <a:r>
              <a:rPr lang="en-US" altLang="ko-KR" sz="3000" b="1" dirty="0">
                <a:latin typeface="+mn-ea"/>
              </a:rPr>
              <a:t>.</a:t>
            </a:r>
            <a:endParaRPr lang="en-US" sz="3000" dirty="0"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13802F5-2A33-4902-B252-D61FF13A0129}"/>
              </a:ext>
            </a:extLst>
          </p:cNvPr>
          <p:cNvSpPr txBox="1"/>
          <p:nvPr/>
        </p:nvSpPr>
        <p:spPr>
          <a:xfrm>
            <a:off x="9861355" y="5125572"/>
            <a:ext cx="20922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©asiae.co.kr</a:t>
            </a:r>
          </a:p>
        </p:txBody>
      </p:sp>
      <p:pic>
        <p:nvPicPr>
          <p:cNvPr id="2" name="022">
            <a:hlinkClick r:id="" action="ppaction://media"/>
            <a:extLst>
              <a:ext uri="{FF2B5EF4-FFF2-40B4-BE49-F238E27FC236}">
                <a16:creationId xmlns:a16="http://schemas.microsoft.com/office/drawing/2014/main" id="{040409C3-67E4-43D5-BD10-B997CCC239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391852" y="2908110"/>
            <a:ext cx="942631" cy="942631"/>
          </a:xfrm>
          <a:prstGeom prst="rect">
            <a:avLst/>
          </a:prstGeom>
        </p:spPr>
      </p:pic>
      <p:pic>
        <p:nvPicPr>
          <p:cNvPr id="9218" name="Picture 2" descr="2030년 미래학교의 모습은 어떻게 바뀔까?">
            <a:extLst>
              <a:ext uri="{FF2B5EF4-FFF2-40B4-BE49-F238E27FC236}">
                <a16:creationId xmlns:a16="http://schemas.microsoft.com/office/drawing/2014/main" id="{A31DF4F8-E974-4C15-9ECF-D9EBFFDF77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0562" y="2090692"/>
            <a:ext cx="5271434" cy="3022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17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240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/>
      <p:bldP spid="17" grpId="0"/>
      <p:bldP spid="12" grpId="0" animBg="1"/>
      <p:bldP spid="20" grpId="0"/>
      <p:bldP spid="1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B04210B3-4A07-4439-8705-63D26A266AE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7AF079-7C4F-4F90-911C-4A27128B75E7}"/>
              </a:ext>
            </a:extLst>
          </p:cNvPr>
          <p:cNvSpPr txBox="1"/>
          <p:nvPr/>
        </p:nvSpPr>
        <p:spPr>
          <a:xfrm>
            <a:off x="0" y="1892"/>
            <a:ext cx="12192000" cy="6269922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chemeClr val="bg1"/>
                </a:solidFill>
                <a:latin typeface="+mn-ea"/>
              </a:rPr>
              <a:t>              미래 학교 실험</a:t>
            </a:r>
            <a:endParaRPr lang="en-US" altLang="ko-KR" sz="3200" b="1" dirty="0">
              <a:solidFill>
                <a:schemeClr val="bg1"/>
              </a:solidFill>
              <a:latin typeface="+mn-ea"/>
            </a:endParaRPr>
          </a:p>
          <a:p>
            <a:pPr algn="ctr">
              <a:lnSpc>
                <a:spcPct val="120000"/>
              </a:lnSpc>
            </a:pPr>
            <a:endParaRPr lang="en-US" sz="3200" b="1" dirty="0">
              <a:solidFill>
                <a:schemeClr val="bg1"/>
              </a:solidFill>
              <a:latin typeface="+mn-ea"/>
            </a:endParaRPr>
          </a:p>
          <a:p>
            <a:pPr algn="ctr">
              <a:lnSpc>
                <a:spcPct val="120000"/>
              </a:lnSpc>
            </a:pPr>
            <a:endParaRPr lang="en-US" sz="3200" b="1" dirty="0">
              <a:solidFill>
                <a:schemeClr val="bg1"/>
              </a:solidFill>
              <a:latin typeface="+mn-ea"/>
            </a:endParaRPr>
          </a:p>
          <a:p>
            <a:pPr algn="ctr">
              <a:lnSpc>
                <a:spcPct val="120000"/>
              </a:lnSpc>
            </a:pPr>
            <a:endParaRPr lang="en-US" sz="3200" b="1" dirty="0">
              <a:solidFill>
                <a:schemeClr val="bg1"/>
              </a:solidFill>
              <a:latin typeface="+mn-ea"/>
            </a:endParaRPr>
          </a:p>
          <a:p>
            <a:pPr algn="ctr">
              <a:lnSpc>
                <a:spcPct val="120000"/>
              </a:lnSpc>
            </a:pPr>
            <a:endParaRPr lang="en-US" sz="3200" b="1" dirty="0">
              <a:solidFill>
                <a:schemeClr val="bg1"/>
              </a:solidFill>
              <a:latin typeface="+mn-ea"/>
            </a:endParaRPr>
          </a:p>
          <a:p>
            <a:pPr algn="ctr">
              <a:lnSpc>
                <a:spcPct val="120000"/>
              </a:lnSpc>
            </a:pPr>
            <a:endParaRPr lang="en-US" sz="3200" b="1" dirty="0">
              <a:solidFill>
                <a:schemeClr val="bg1"/>
              </a:solidFill>
              <a:latin typeface="+mn-ea"/>
            </a:endParaRPr>
          </a:p>
          <a:p>
            <a:pPr algn="ctr">
              <a:lnSpc>
                <a:spcPct val="120000"/>
              </a:lnSpc>
            </a:pPr>
            <a:endParaRPr lang="en-US" sz="3200" b="1" dirty="0">
              <a:solidFill>
                <a:schemeClr val="bg1"/>
              </a:solidFill>
              <a:latin typeface="+mn-ea"/>
            </a:endParaRPr>
          </a:p>
          <a:p>
            <a:pPr algn="ctr">
              <a:lnSpc>
                <a:spcPct val="120000"/>
              </a:lnSpc>
            </a:pPr>
            <a:endParaRPr lang="en-US" sz="3200" b="1" dirty="0">
              <a:solidFill>
                <a:schemeClr val="bg1"/>
              </a:solidFill>
              <a:latin typeface="+mn-ea"/>
            </a:endParaRPr>
          </a:p>
          <a:p>
            <a:pPr algn="ctr">
              <a:lnSpc>
                <a:spcPct val="120000"/>
              </a:lnSpc>
            </a:pPr>
            <a:endParaRPr lang="en-US" sz="3200" b="1" dirty="0">
              <a:solidFill>
                <a:schemeClr val="bg1"/>
              </a:solidFill>
              <a:latin typeface="+mn-ea"/>
            </a:endParaRPr>
          </a:p>
          <a:p>
            <a:pPr algn="ctr">
              <a:lnSpc>
                <a:spcPct val="120000"/>
              </a:lnSpc>
            </a:pPr>
            <a:endParaRPr lang="en-US" sz="3200" b="1" dirty="0">
              <a:solidFill>
                <a:schemeClr val="bg1"/>
              </a:solidFill>
              <a:latin typeface="+mn-ea"/>
            </a:endParaRPr>
          </a:p>
          <a:p>
            <a:pPr>
              <a:lnSpc>
                <a:spcPct val="120000"/>
              </a:lnSpc>
            </a:pPr>
            <a:endParaRPr lang="en-US" sz="1600" b="1" dirty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0447F0E-D5CA-429D-925C-6BE3A2BC6C45}"/>
              </a:ext>
            </a:extLst>
          </p:cNvPr>
          <p:cNvSpPr/>
          <p:nvPr/>
        </p:nvSpPr>
        <p:spPr>
          <a:xfrm>
            <a:off x="4911047" y="137625"/>
            <a:ext cx="47569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hlinkClick r:id="rId3"/>
              </a:rPr>
              <a:t>https://www.youtube.com/watch?v=YFNinAcb1X0&amp;list=PLs4JGZn3dxT8rA5H2YF7vztzAUQRCo4ZP</a:t>
            </a:r>
            <a:endParaRPr lang="en-US" sz="1600" dirty="0"/>
          </a:p>
        </p:txBody>
      </p:sp>
      <p:pic>
        <p:nvPicPr>
          <p:cNvPr id="11" name="Online Media 10" title="EBS ￫ﾋﾤ￭ﾁﾐ￭ﾔﾄ￫ﾝﾼ￬ﾞﾄ - Docuprime_￫ﾯﾸ￫ﾞﾘ￭ﾕﾙ￪ﾵﾐ 1￫ﾶﾀ- ￫ﾔﾔ￬ﾧﾀ￭ﾄﾸ ￫ﾄﾤ￬ﾝﾴ￭ﾋﾰ￫ﾸﾌ￬ﾝﾘ ￭ﾕﾙ￪ﾵﾐ￫ﾥﾼ ￬ﾗﾴ￫ﾋﾤ_#001">
            <a:hlinkClick r:id="" action="ppaction://media"/>
            <a:extLst>
              <a:ext uri="{FF2B5EF4-FFF2-40B4-BE49-F238E27FC236}">
                <a16:creationId xmlns:a16="http://schemas.microsoft.com/office/drawing/2014/main" id="{34CF88FB-E3CC-4206-9AE4-DB5459F81944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505936" y="722400"/>
            <a:ext cx="9567155" cy="53815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Scroll: Vertical 8">
            <a:extLst>
              <a:ext uri="{FF2B5EF4-FFF2-40B4-BE49-F238E27FC236}">
                <a16:creationId xmlns:a16="http://schemas.microsoft.com/office/drawing/2014/main" id="{1A80E2A8-6B24-455F-96DE-14F66351641C}"/>
              </a:ext>
            </a:extLst>
          </p:cNvPr>
          <p:cNvSpPr/>
          <p:nvPr/>
        </p:nvSpPr>
        <p:spPr>
          <a:xfrm>
            <a:off x="-121920" y="809512"/>
            <a:ext cx="2627856" cy="4941047"/>
          </a:xfrm>
          <a:prstGeom prst="vertic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유튜브로 </a:t>
            </a:r>
            <a:r>
              <a:rPr lang="en-US" sz="2800" dirty="0"/>
              <a:t>EBS </a:t>
            </a:r>
            <a:r>
              <a:rPr lang="ko-KR" altLang="en-US" sz="2800" dirty="0"/>
              <a:t>다큐프라임 미래학교 </a:t>
            </a:r>
            <a:r>
              <a:rPr lang="en-US" altLang="ko-KR" sz="2800" dirty="0"/>
              <a:t>1</a:t>
            </a:r>
            <a:r>
              <a:rPr lang="ko-KR" altLang="en-US" sz="2800" dirty="0"/>
              <a:t>부</a:t>
            </a:r>
            <a:r>
              <a:rPr lang="en-US" altLang="ko-KR" sz="2800" dirty="0"/>
              <a:t>-3</a:t>
            </a:r>
            <a:r>
              <a:rPr lang="ko-KR" altLang="en-US" sz="2800" dirty="0"/>
              <a:t>부까지 </a:t>
            </a:r>
            <a:endParaRPr lang="en-US" altLang="ko-KR" sz="2800" dirty="0"/>
          </a:p>
          <a:p>
            <a:pPr algn="ctr"/>
            <a:r>
              <a:rPr lang="ko-KR" altLang="en-US" sz="2800" dirty="0"/>
              <a:t>볼 수 있습니다</a:t>
            </a:r>
            <a:r>
              <a:rPr lang="en-US" altLang="ko-KR" sz="2800" dirty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82188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B04210B3-4A07-4439-8705-63D26A266AE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7AF079-7C4F-4F90-911C-4A27128B75E7}"/>
              </a:ext>
            </a:extLst>
          </p:cNvPr>
          <p:cNvSpPr txBox="1"/>
          <p:nvPr/>
        </p:nvSpPr>
        <p:spPr>
          <a:xfrm>
            <a:off x="1" y="0"/>
            <a:ext cx="12191999" cy="6229654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3200" b="1" dirty="0">
                <a:solidFill>
                  <a:srgbClr val="002060"/>
                </a:solidFill>
                <a:latin typeface="+mn-ea"/>
              </a:rPr>
              <a:t>           2030</a:t>
            </a:r>
            <a:r>
              <a:rPr lang="ko-KR" altLang="en-US" sz="3200" b="1" dirty="0">
                <a:solidFill>
                  <a:srgbClr val="002060"/>
                </a:solidFill>
                <a:latin typeface="+mn-ea"/>
              </a:rPr>
              <a:t>년</a:t>
            </a:r>
            <a:r>
              <a:rPr lang="en-US" altLang="ko-KR" sz="3200" b="1" dirty="0">
                <a:solidFill>
                  <a:srgbClr val="002060"/>
                </a:solidFill>
                <a:latin typeface="+mn-ea"/>
              </a:rPr>
              <a:t>, 2045</a:t>
            </a:r>
            <a:r>
              <a:rPr lang="ko-KR" altLang="en-US" sz="3200" b="1" dirty="0">
                <a:solidFill>
                  <a:srgbClr val="002060"/>
                </a:solidFill>
                <a:latin typeface="+mn-ea"/>
              </a:rPr>
              <a:t>년의 학교</a:t>
            </a:r>
            <a:endParaRPr lang="en-US" altLang="ko-KR" sz="3200" b="1" dirty="0">
              <a:solidFill>
                <a:srgbClr val="002060"/>
              </a:solidFill>
              <a:latin typeface="+mn-ea"/>
            </a:endParaRPr>
          </a:p>
          <a:p>
            <a:pPr>
              <a:lnSpc>
                <a:spcPct val="120000"/>
              </a:lnSpc>
            </a:pPr>
            <a:endParaRPr lang="en-US" altLang="ko-KR" sz="2800" b="1" dirty="0">
              <a:solidFill>
                <a:srgbClr val="002060"/>
              </a:solidFill>
              <a:latin typeface="+mn-ea"/>
            </a:endParaRPr>
          </a:p>
          <a:p>
            <a:pPr algn="ctr">
              <a:lnSpc>
                <a:spcPct val="120000"/>
              </a:lnSpc>
            </a:pPr>
            <a:endParaRPr lang="en-US" sz="3200" b="1" dirty="0">
              <a:solidFill>
                <a:srgbClr val="002060"/>
              </a:solidFill>
              <a:latin typeface="+mn-ea"/>
            </a:endParaRPr>
          </a:p>
          <a:p>
            <a:pPr algn="ctr">
              <a:lnSpc>
                <a:spcPct val="120000"/>
              </a:lnSpc>
            </a:pPr>
            <a:endParaRPr lang="en-US" sz="3200" b="1" dirty="0">
              <a:solidFill>
                <a:srgbClr val="002060"/>
              </a:solidFill>
              <a:latin typeface="+mn-ea"/>
            </a:endParaRPr>
          </a:p>
          <a:p>
            <a:pPr algn="ctr">
              <a:lnSpc>
                <a:spcPct val="120000"/>
              </a:lnSpc>
            </a:pPr>
            <a:endParaRPr lang="en-US" sz="3200" b="1" dirty="0">
              <a:solidFill>
                <a:srgbClr val="002060"/>
              </a:solidFill>
              <a:latin typeface="+mn-ea"/>
            </a:endParaRPr>
          </a:p>
          <a:p>
            <a:pPr algn="ctr">
              <a:lnSpc>
                <a:spcPct val="120000"/>
              </a:lnSpc>
            </a:pPr>
            <a:endParaRPr lang="en-US" sz="3200" b="1" dirty="0">
              <a:solidFill>
                <a:srgbClr val="002060"/>
              </a:solidFill>
              <a:latin typeface="+mn-ea"/>
            </a:endParaRPr>
          </a:p>
          <a:p>
            <a:pPr algn="ctr">
              <a:lnSpc>
                <a:spcPct val="120000"/>
              </a:lnSpc>
            </a:pPr>
            <a:endParaRPr lang="en-US" sz="3200" b="1" dirty="0">
              <a:solidFill>
                <a:srgbClr val="002060"/>
              </a:solidFill>
              <a:latin typeface="+mn-ea"/>
            </a:endParaRPr>
          </a:p>
          <a:p>
            <a:pPr algn="ctr">
              <a:lnSpc>
                <a:spcPct val="120000"/>
              </a:lnSpc>
            </a:pPr>
            <a:endParaRPr lang="en-US" sz="3200" b="1" dirty="0">
              <a:solidFill>
                <a:srgbClr val="002060"/>
              </a:solidFill>
              <a:latin typeface="+mn-ea"/>
            </a:endParaRPr>
          </a:p>
          <a:p>
            <a:pPr algn="ctr">
              <a:lnSpc>
                <a:spcPct val="120000"/>
              </a:lnSpc>
            </a:pPr>
            <a:endParaRPr lang="en-US" sz="3200" b="1" dirty="0">
              <a:solidFill>
                <a:srgbClr val="002060"/>
              </a:solidFill>
              <a:latin typeface="+mn-ea"/>
            </a:endParaRPr>
          </a:p>
          <a:p>
            <a:pPr algn="ctr">
              <a:lnSpc>
                <a:spcPct val="120000"/>
              </a:lnSpc>
            </a:pPr>
            <a:endParaRPr lang="en-US" sz="3200" b="1" dirty="0">
              <a:solidFill>
                <a:srgbClr val="002060"/>
              </a:solidFill>
              <a:latin typeface="+mn-ea"/>
            </a:endParaRPr>
          </a:p>
          <a:p>
            <a:pPr>
              <a:lnSpc>
                <a:spcPct val="120000"/>
              </a:lnSpc>
            </a:pPr>
            <a:endParaRPr lang="en-US" b="1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925C2EE-1643-4BE3-9065-8A04E8974AC1}"/>
              </a:ext>
            </a:extLst>
          </p:cNvPr>
          <p:cNvSpPr/>
          <p:nvPr/>
        </p:nvSpPr>
        <p:spPr>
          <a:xfrm>
            <a:off x="6096000" y="193209"/>
            <a:ext cx="6096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hlinkClick r:id="rId3"/>
              </a:rPr>
              <a:t>https://www.youtube.com/watch?v=xP2-npTeQiA</a:t>
            </a:r>
            <a:endParaRPr lang="en-US" sz="1600" dirty="0"/>
          </a:p>
        </p:txBody>
      </p:sp>
      <p:pic>
        <p:nvPicPr>
          <p:cNvPr id="5" name="Online Media 4" title="2045 ￡ﾄﾆ￡ﾅﾵ￡ﾄﾅ￡ﾅﾢ￡ﾄﾒ￡ﾅﾡ￡ﾆﾨ￡ﾄﾀ￡ﾅﾭ￡ﾄﾂ￡ﾅﾳ￡ﾆﾫ ￡ﾄﾋ￡ﾅﾥ￡ﾄﾄ￡ﾅﾥ￡ﾇﾂ￡ﾄﾀ￡ﾅﾦ ￡ﾄﾇ￡ﾅﾧ￡ﾆﾫ￡ﾄﾒ￡ﾅﾪ￡ﾄﾒ￡ﾅﾡ￡ﾆﾯ￡ﾄﾁ￡ﾅﾡ?">
            <a:hlinkClick r:id="" action="ppaction://media"/>
            <a:extLst>
              <a:ext uri="{FF2B5EF4-FFF2-40B4-BE49-F238E27FC236}">
                <a16:creationId xmlns:a16="http://schemas.microsoft.com/office/drawing/2014/main" id="{F9FB9F28-1412-4D99-8A1C-3BCBF087557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643865" y="726971"/>
            <a:ext cx="9172540" cy="5159553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9629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CC99BA1-118B-4F5A-9C62-E6AE4E3859A2}"/>
              </a:ext>
            </a:extLst>
          </p:cNvPr>
          <p:cNvSpPr/>
          <p:nvPr/>
        </p:nvSpPr>
        <p:spPr>
          <a:xfrm>
            <a:off x="227238" y="842286"/>
            <a:ext cx="2726647" cy="2579307"/>
          </a:xfrm>
          <a:prstGeom prst="round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b="1" dirty="0"/>
              <a:t>100</a:t>
            </a:r>
            <a:r>
              <a:rPr lang="ko-KR" altLang="en-US" sz="3200" b="1" dirty="0"/>
              <a:t>년 후 미래 사회에 대해 말하기</a:t>
            </a:r>
            <a:endParaRPr lang="en-US" sz="3200" b="1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EEAC148-12D2-4041-80FE-5391DD2535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416" t="40148" r="5500" b="49530"/>
          <a:stretch/>
        </p:blipFill>
        <p:spPr>
          <a:xfrm>
            <a:off x="10159" y="-40405"/>
            <a:ext cx="12192001" cy="862399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05AD5E18-1970-49EE-A900-EF4886903FF3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81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30D26D7-A3AB-4426-AA56-A02CEA663278}"/>
              </a:ext>
            </a:extLst>
          </p:cNvPr>
          <p:cNvSpPr txBox="1"/>
          <p:nvPr/>
        </p:nvSpPr>
        <p:spPr>
          <a:xfrm>
            <a:off x="2974206" y="1354617"/>
            <a:ext cx="9227954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100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년 후 미래 사회의 모습에 대해 이야기해 봅시다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A2D30B-CC06-4F9C-B5C1-A287B79A56CF}"/>
              </a:ext>
            </a:extLst>
          </p:cNvPr>
          <p:cNvSpPr txBox="1"/>
          <p:nvPr/>
        </p:nvSpPr>
        <p:spPr>
          <a:xfrm>
            <a:off x="363566" y="3807336"/>
            <a:ext cx="11838594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친구와 함께 나눈 얘기들을 핵심 어휘 중심으로 내용을 정리해 보세요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.</a:t>
            </a:r>
            <a:endParaRPr lang="en-US" sz="3000" dirty="0">
              <a:solidFill>
                <a:srgbClr val="FF3399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219C5B6-4D6A-4252-B8DD-D1711DF05770}"/>
              </a:ext>
            </a:extLst>
          </p:cNvPr>
          <p:cNvSpPr txBox="1"/>
          <p:nvPr/>
        </p:nvSpPr>
        <p:spPr>
          <a:xfrm>
            <a:off x="363566" y="5103595"/>
            <a:ext cx="11808113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chemeClr val="accent1"/>
                </a:solidFill>
                <a:latin typeface="+mn-ea"/>
              </a:rPr>
              <a:t>정리한 내용을 발표하기 위한 문장으로 다시 적은 후에 발표하세요</a:t>
            </a:r>
            <a:r>
              <a:rPr lang="en-US" altLang="ko-KR" sz="3000" b="1" dirty="0">
                <a:solidFill>
                  <a:schemeClr val="accent1"/>
                </a:solidFill>
                <a:latin typeface="+mn-ea"/>
              </a:rPr>
              <a:t>. </a:t>
            </a:r>
            <a:endParaRPr lang="en-US" sz="3000" dirty="0"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04408E-AAC9-484D-B018-1E9302DA0177}"/>
              </a:ext>
            </a:extLst>
          </p:cNvPr>
          <p:cNvSpPr txBox="1"/>
          <p:nvPr/>
        </p:nvSpPr>
        <p:spPr>
          <a:xfrm>
            <a:off x="2953885" y="2096878"/>
            <a:ext cx="9217794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교과서 </a:t>
            </a:r>
            <a:r>
              <a:rPr lang="en-US" altLang="ko-KR" sz="30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4</a:t>
            </a:r>
            <a:r>
              <a:rPr lang="ko-KR" altLang="en-US" sz="30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번 표에 생각나는 것을 메모한 후에 친구와 함께 이야기해 보세요</a:t>
            </a:r>
            <a:r>
              <a:rPr lang="en-US" altLang="ko-KR" sz="30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.</a:t>
            </a:r>
            <a:endParaRPr lang="en-US" sz="3000" dirty="0">
              <a:solidFill>
                <a:schemeClr val="accent2">
                  <a:lumMod val="75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18996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3" grpId="0"/>
      <p:bldP spid="19" grpId="0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825F7D-85B3-49E8-B8FB-5E510F6A9816}"/>
              </a:ext>
            </a:extLst>
          </p:cNvPr>
          <p:cNvSpPr txBox="1"/>
          <p:nvPr/>
        </p:nvSpPr>
        <p:spPr>
          <a:xfrm>
            <a:off x="0" y="14185"/>
            <a:ext cx="12191999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+mn-ea"/>
              </a:rPr>
              <a:t>읽기 활동 전 새 단어 확인</a:t>
            </a:r>
            <a:endParaRPr lang="en-US" sz="3200" dirty="0">
              <a:latin typeface="+mn-ea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10D40649-C20A-4A52-B9A1-22454AE588E4}"/>
              </a:ext>
            </a:extLst>
          </p:cNvPr>
          <p:cNvSpPr txBox="1">
            <a:spLocks/>
          </p:cNvSpPr>
          <p:nvPr/>
        </p:nvSpPr>
        <p:spPr>
          <a:xfrm>
            <a:off x="9534645" y="14185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83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B1D952C0-2836-43EE-BBF4-28F32E8ED3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1090065"/>
              </p:ext>
            </p:extLst>
          </p:nvPr>
        </p:nvGraphicFramePr>
        <p:xfrm>
          <a:off x="-1" y="712100"/>
          <a:ext cx="12192000" cy="5380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1356599031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4058504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73115756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733408066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565019104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098891802"/>
                    </a:ext>
                  </a:extLst>
                </a:gridCol>
              </a:tblGrid>
              <a:tr h="179352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원시 시대</a:t>
                      </a:r>
                      <a:endParaRPr lang="en-US" sz="4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치아</a:t>
                      </a:r>
                      <a:endParaRPr lang="en-US" sz="4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방사선</a:t>
                      </a:r>
                      <a:endParaRPr lang="en-US" sz="4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아마</a:t>
                      </a:r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1892066"/>
                  </a:ext>
                </a:extLst>
              </a:tr>
              <a:tr h="1793520"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진화하다</a:t>
                      </a:r>
                      <a:endParaRPr lang="en-US" sz="4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가공되다</a:t>
                      </a:r>
                      <a:endParaRPr lang="en-US" sz="4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섬세하다</a:t>
                      </a:r>
                      <a:endParaRPr lang="en-US" sz="4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1209293"/>
                  </a:ext>
                </a:extLst>
              </a:tr>
              <a:tr h="1793520">
                <a:tc gridSpan="3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적응하다</a:t>
                      </a:r>
                      <a:endParaRPr lang="en-US" sz="4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까무잡잡하다</a:t>
                      </a:r>
                      <a:endParaRPr lang="en-US" sz="4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7963037"/>
                  </a:ext>
                </a:extLst>
              </a:tr>
            </a:tbl>
          </a:graphicData>
        </a:graphic>
      </p:graphicFrame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D4DD9112-018D-40E7-806B-B12C0720DACD}"/>
              </a:ext>
            </a:extLst>
          </p:cNvPr>
          <p:cNvSpPr/>
          <p:nvPr/>
        </p:nvSpPr>
        <p:spPr>
          <a:xfrm>
            <a:off x="-1" y="1479478"/>
            <a:ext cx="3051425" cy="1027415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200" dirty="0"/>
              <a:t>사람이 처음으로 지구상에 나타난 시대</a:t>
            </a:r>
            <a:endParaRPr lang="en-US" sz="2200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DFDC0BA-3948-4C01-BAF8-0D61ECCF4C25}"/>
              </a:ext>
            </a:extLst>
          </p:cNvPr>
          <p:cNvSpPr/>
          <p:nvPr/>
        </p:nvSpPr>
        <p:spPr>
          <a:xfrm>
            <a:off x="3044574" y="1457217"/>
            <a:ext cx="3051425" cy="1027415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dirty="0"/>
              <a:t>이를 점잖게 부르는 말</a:t>
            </a:r>
            <a:endParaRPr lang="en-US" sz="2400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CA39BFA-3796-44B8-8F53-EDA4D4B0D993}"/>
              </a:ext>
            </a:extLst>
          </p:cNvPr>
          <p:cNvSpPr/>
          <p:nvPr/>
        </p:nvSpPr>
        <p:spPr>
          <a:xfrm>
            <a:off x="6096001" y="1457216"/>
            <a:ext cx="3051425" cy="1027415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방사능 원소가 붕괴될 때 방출되는 고속도의 물질 </a:t>
            </a:r>
            <a:r>
              <a:rPr lang="ko-KR" altLang="en-US" dirty="0" err="1"/>
              <a:t>입자선</a:t>
            </a:r>
            <a:endParaRPr lang="en-US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0D15B78-6D8E-471F-AE74-64D01B05DA57}"/>
              </a:ext>
            </a:extLst>
          </p:cNvPr>
          <p:cNvSpPr/>
          <p:nvPr/>
        </p:nvSpPr>
        <p:spPr>
          <a:xfrm>
            <a:off x="9147426" y="1479477"/>
            <a:ext cx="3051425" cy="1027415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dirty="0"/>
              <a:t>확실하지 않은 일을 말할 때 덧붙이는 말</a:t>
            </a:r>
            <a:endParaRPr lang="en-US" sz="2400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C153085-A588-48DA-9685-AA1C04A837F2}"/>
              </a:ext>
            </a:extLst>
          </p:cNvPr>
          <p:cNvSpPr/>
          <p:nvPr/>
        </p:nvSpPr>
        <p:spPr>
          <a:xfrm>
            <a:off x="0" y="3247596"/>
            <a:ext cx="4058292" cy="1027415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dirty="0"/>
              <a:t>일이나 사물 등이 점점 발달하여 가다</a:t>
            </a:r>
            <a:endParaRPr lang="en-US" sz="2400" dirty="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99737F00-91C5-4DD1-ADB9-04672C2F0FC7}"/>
              </a:ext>
            </a:extLst>
          </p:cNvPr>
          <p:cNvSpPr/>
          <p:nvPr/>
        </p:nvSpPr>
        <p:spPr>
          <a:xfrm>
            <a:off x="4058292" y="3225334"/>
            <a:ext cx="4058292" cy="1027415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dirty="0"/>
              <a:t>인공적으로 처리되어 새로운 제품이 되다</a:t>
            </a:r>
            <a:endParaRPr lang="en-US" sz="2400" dirty="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55460FFF-DB1B-4739-8D7C-23E2880A4101}"/>
              </a:ext>
            </a:extLst>
          </p:cNvPr>
          <p:cNvSpPr/>
          <p:nvPr/>
        </p:nvSpPr>
        <p:spPr>
          <a:xfrm>
            <a:off x="8116584" y="3236465"/>
            <a:ext cx="4058292" cy="1027415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AutoNum type="arabicPeriod"/>
            </a:pPr>
            <a:r>
              <a:rPr lang="ko-KR" altLang="en-US" sz="2400" dirty="0"/>
              <a:t>곱고 가늘다</a:t>
            </a:r>
            <a:endParaRPr lang="en-US" altLang="ko-KR" sz="2400" dirty="0"/>
          </a:p>
          <a:p>
            <a:pPr marL="457200" indent="-457200">
              <a:buAutoNum type="arabicPeriod"/>
            </a:pPr>
            <a:r>
              <a:rPr lang="ko-KR" altLang="en-US" sz="2400" dirty="0"/>
              <a:t>매우 찬찬하고 세밀하다</a:t>
            </a:r>
            <a:endParaRPr lang="en-US" sz="2400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C367D55A-50A4-428B-9ABB-7DF7B81D10CB}"/>
              </a:ext>
            </a:extLst>
          </p:cNvPr>
          <p:cNvSpPr/>
          <p:nvPr/>
        </p:nvSpPr>
        <p:spPr>
          <a:xfrm>
            <a:off x="-6853" y="5076375"/>
            <a:ext cx="6102852" cy="1027415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dirty="0"/>
              <a:t>일정한 조건이나 환경 따위에 맞추어 응하거나 알맞게 되다</a:t>
            </a:r>
            <a:endParaRPr lang="en-US" sz="3200" dirty="0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3C1BE40F-DDBA-4382-8128-1E660777D7C6}"/>
              </a:ext>
            </a:extLst>
          </p:cNvPr>
          <p:cNvSpPr/>
          <p:nvPr/>
        </p:nvSpPr>
        <p:spPr>
          <a:xfrm>
            <a:off x="6087438" y="5076374"/>
            <a:ext cx="6102852" cy="1027415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dirty="0"/>
              <a:t>햇볕에 그을리거나 선천적으로 피부색이 어두울 때 쓰는 표현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36422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4" grpId="0" animBg="1"/>
      <p:bldP spid="14" grpId="0" animBg="1"/>
      <p:bldP spid="15" grpId="0" animBg="1"/>
      <p:bldP spid="16" grpId="0" animBg="1"/>
      <p:bldP spid="18" grpId="0" animBg="1"/>
      <p:bldP spid="20" grpId="0" animBg="1"/>
      <p:bldP spid="21" grpId="0" animBg="1"/>
      <p:bldP spid="22" grpId="0" animBg="1"/>
      <p:bldP spid="3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4842185-9F82-453B-992A-F07F76056C75}"/>
              </a:ext>
            </a:extLst>
          </p:cNvPr>
          <p:cNvGrpSpPr/>
          <p:nvPr/>
        </p:nvGrpSpPr>
        <p:grpSpPr>
          <a:xfrm>
            <a:off x="-1" y="-80847"/>
            <a:ext cx="12192001" cy="862716"/>
            <a:chOff x="-1" y="-30047"/>
            <a:chExt cx="12192001" cy="862716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F161DDBC-BAB4-4953-9D5A-340374628E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8120" t="29068" r="9259" b="60539"/>
            <a:stretch/>
          </p:blipFill>
          <p:spPr>
            <a:xfrm>
              <a:off x="-1" y="-30047"/>
              <a:ext cx="12192001" cy="862716"/>
            </a:xfrm>
            <a:prstGeom prst="rect">
              <a:avLst/>
            </a:prstGeom>
          </p:spPr>
        </p:pic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3B9D4717-CC1A-4E27-B12E-69BAA54C982C}"/>
                </a:ext>
              </a:extLst>
            </p:cNvPr>
            <p:cNvSpPr txBox="1">
              <a:spLocks/>
            </p:cNvSpPr>
            <p:nvPr/>
          </p:nvSpPr>
          <p:spPr>
            <a:xfrm>
              <a:off x="9197613" y="120349"/>
              <a:ext cx="2657354" cy="675057"/>
            </a:xfrm>
            <a:prstGeom prst="rect">
              <a:avLst/>
            </a:prstGeom>
          </p:spPr>
          <p:txBody>
            <a:bodyPr>
              <a:normAutofit fontScale="97500"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ko-KR" altLang="en-US" sz="3600" kern="0" dirty="0"/>
                <a:t>교과서 </a:t>
              </a:r>
              <a:r>
                <a:rPr lang="en-US" altLang="ko-KR" sz="3600" kern="0" dirty="0"/>
                <a:t>82</a:t>
              </a:r>
              <a:r>
                <a:rPr lang="ko-KR" altLang="en-US" sz="3600" kern="0" dirty="0"/>
                <a:t>쪽</a:t>
              </a:r>
              <a:endParaRPr lang="en-US" sz="3600" kern="0" dirty="0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ED044C0F-5BAB-40F9-86C0-4FD4735301E0}"/>
              </a:ext>
            </a:extLst>
          </p:cNvPr>
          <p:cNvSpPr/>
          <p:nvPr/>
        </p:nvSpPr>
        <p:spPr>
          <a:xfrm>
            <a:off x="97970" y="866305"/>
            <a:ext cx="108341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ko-KR" altLang="en-US" sz="3200" b="1" dirty="0"/>
              <a:t>읽기 전 활동</a:t>
            </a:r>
            <a:r>
              <a:rPr lang="en-US" altLang="ko-KR" sz="3200" b="1" dirty="0"/>
              <a:t>: </a:t>
            </a:r>
            <a:r>
              <a:rPr lang="ko-KR" altLang="en-US" sz="3200" dirty="0"/>
              <a:t>인간 신체의 변화에 대해 이야기하기</a:t>
            </a:r>
            <a:endParaRPr lang="en-US" sz="32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03342C5-00AC-40E4-AC42-F479116BB744}"/>
              </a:ext>
            </a:extLst>
          </p:cNvPr>
          <p:cNvSpPr txBox="1"/>
          <p:nvPr/>
        </p:nvSpPr>
        <p:spPr>
          <a:xfrm>
            <a:off x="195208" y="4997032"/>
            <a:ext cx="12192001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chemeClr val="accent1"/>
                </a:solidFill>
                <a:latin typeface="+mn-ea"/>
              </a:rPr>
              <a:t>지금까지 인간의 신체는 어떻게 변해 왔을까요</a:t>
            </a:r>
            <a:r>
              <a:rPr lang="en-US" altLang="ko-KR" sz="3000" b="1" dirty="0">
                <a:solidFill>
                  <a:schemeClr val="accent1"/>
                </a:solidFill>
                <a:latin typeface="+mn-ea"/>
              </a:rPr>
              <a:t>? </a:t>
            </a:r>
            <a:r>
              <a:rPr lang="ko-KR" altLang="en-US" sz="3000" b="1" dirty="0">
                <a:solidFill>
                  <a:schemeClr val="accent1"/>
                </a:solidFill>
                <a:latin typeface="+mn-ea"/>
              </a:rPr>
              <a:t>또 앞으로는 어떻게 변해 갈까요</a:t>
            </a:r>
            <a:r>
              <a:rPr lang="en-US" altLang="ko-KR" sz="3000" b="1" dirty="0">
                <a:solidFill>
                  <a:schemeClr val="accent1"/>
                </a:solidFill>
                <a:latin typeface="+mn-ea"/>
              </a:rPr>
              <a:t>?</a:t>
            </a:r>
            <a:endParaRPr lang="en-US" sz="3000" dirty="0">
              <a:solidFill>
                <a:schemeClr val="accent1"/>
              </a:solidFill>
              <a:latin typeface="+mn-ea"/>
            </a:endParaRPr>
          </a:p>
        </p:txBody>
      </p:sp>
      <p:pic>
        <p:nvPicPr>
          <p:cNvPr id="10242" name="Picture 2" descr="What will humans look like in a million years? | BBC Earth">
            <a:extLst>
              <a:ext uri="{FF2B5EF4-FFF2-40B4-BE49-F238E27FC236}">
                <a16:creationId xmlns:a16="http://schemas.microsoft.com/office/drawing/2014/main" id="{400B310C-1C4B-43D0-88AE-9137B23047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225" y="1535516"/>
            <a:ext cx="6651550" cy="332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2577146-7770-41AD-83FD-4A803C0A11CD}"/>
              </a:ext>
            </a:extLst>
          </p:cNvPr>
          <p:cNvSpPr txBox="1"/>
          <p:nvPr/>
        </p:nvSpPr>
        <p:spPr>
          <a:xfrm rot="16200000">
            <a:off x="8458083" y="2418775"/>
            <a:ext cx="20922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/>
              <a:t>©bbcearth.com</a:t>
            </a:r>
          </a:p>
        </p:txBody>
      </p:sp>
    </p:spTree>
    <p:extLst>
      <p:ext uri="{BB962C8B-B14F-4D97-AF65-F5344CB8AC3E}">
        <p14:creationId xmlns:p14="http://schemas.microsoft.com/office/powerpoint/2010/main" val="2013520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133E3C7-294B-4CC7-A0D3-D841C4D31D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287" t="28764" r="6208" b="27940"/>
          <a:stretch/>
        </p:blipFill>
        <p:spPr>
          <a:xfrm>
            <a:off x="113193" y="781869"/>
            <a:ext cx="11965611" cy="3924728"/>
          </a:xfrm>
          <a:prstGeom prst="rect">
            <a:avLst/>
          </a:prstGeom>
        </p:spPr>
      </p:pic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" name="Parallelogram 13">
            <a:extLst>
              <a:ext uri="{FF2B5EF4-FFF2-40B4-BE49-F238E27FC236}">
                <a16:creationId xmlns:a16="http://schemas.microsoft.com/office/drawing/2014/main" id="{49A2ACD0-C513-4596-881A-A7683C7E7163}"/>
              </a:ext>
            </a:extLst>
          </p:cNvPr>
          <p:cNvSpPr/>
          <p:nvPr/>
        </p:nvSpPr>
        <p:spPr>
          <a:xfrm>
            <a:off x="503434" y="5984805"/>
            <a:ext cx="3431059" cy="792553"/>
          </a:xfrm>
          <a:prstGeom prst="parallelogram">
            <a:avLst>
              <a:gd name="adj" fmla="val 0"/>
            </a:avLst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연습문제 </a:t>
            </a:r>
            <a:r>
              <a:rPr lang="en-US" altLang="ko-KR" sz="2800" dirty="0"/>
              <a:t>2</a:t>
            </a:r>
            <a:endParaRPr lang="en-US" sz="2800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7D49207-5748-4D38-A747-44CE33CCCDA7}"/>
              </a:ext>
            </a:extLst>
          </p:cNvPr>
          <p:cNvGrpSpPr/>
          <p:nvPr/>
        </p:nvGrpSpPr>
        <p:grpSpPr>
          <a:xfrm>
            <a:off x="-1" y="-80847"/>
            <a:ext cx="12192001" cy="862716"/>
            <a:chOff x="-1" y="-30047"/>
            <a:chExt cx="12192001" cy="862716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AFDFB56-EE51-4D6C-A472-7C6D4639E11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8120" t="29068" r="9259" b="60539"/>
            <a:stretch/>
          </p:blipFill>
          <p:spPr>
            <a:xfrm>
              <a:off x="-1" y="-30047"/>
              <a:ext cx="12192001" cy="862716"/>
            </a:xfrm>
            <a:prstGeom prst="rect">
              <a:avLst/>
            </a:prstGeom>
          </p:spPr>
        </p:pic>
        <p:sp>
          <p:nvSpPr>
            <p:cNvPr id="19" name="Title 1">
              <a:extLst>
                <a:ext uri="{FF2B5EF4-FFF2-40B4-BE49-F238E27FC236}">
                  <a16:creationId xmlns:a16="http://schemas.microsoft.com/office/drawing/2014/main" id="{EC5CB591-CCAE-45FA-BC26-8D6A9D269123}"/>
                </a:ext>
              </a:extLst>
            </p:cNvPr>
            <p:cNvSpPr txBox="1">
              <a:spLocks/>
            </p:cNvSpPr>
            <p:nvPr/>
          </p:nvSpPr>
          <p:spPr>
            <a:xfrm>
              <a:off x="9197613" y="120349"/>
              <a:ext cx="2657354" cy="675057"/>
            </a:xfrm>
            <a:prstGeom prst="rect">
              <a:avLst/>
            </a:prstGeom>
          </p:spPr>
          <p:txBody>
            <a:bodyPr>
              <a:normAutofit fontScale="97500"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ko-KR" altLang="en-US" sz="3600" kern="0" dirty="0"/>
                <a:t>교과서 </a:t>
              </a:r>
              <a:r>
                <a:rPr lang="en-US" altLang="ko-KR" sz="3600" kern="0" dirty="0"/>
                <a:t>82</a:t>
              </a:r>
              <a:r>
                <a:rPr lang="ko-KR" altLang="en-US" sz="3600" kern="0" dirty="0"/>
                <a:t>쪽</a:t>
              </a:r>
              <a:endParaRPr lang="en-US" sz="3600" kern="0" dirty="0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74DF8470-6204-4C23-B46A-59BD8D682E9E}"/>
              </a:ext>
            </a:extLst>
          </p:cNvPr>
          <p:cNvSpPr txBox="1"/>
          <p:nvPr/>
        </p:nvSpPr>
        <p:spPr>
          <a:xfrm>
            <a:off x="335280" y="4755514"/>
            <a:ext cx="121920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chemeClr val="accent1"/>
                </a:solidFill>
                <a:latin typeface="+mn-ea"/>
              </a:rPr>
              <a:t>교과서의 전체 글을 읽고 제목을 만들어 보세요</a:t>
            </a:r>
            <a:r>
              <a:rPr lang="en-US" altLang="ko-KR" sz="3000" b="1" dirty="0">
                <a:solidFill>
                  <a:schemeClr val="accent1"/>
                </a:solidFill>
                <a:latin typeface="+mn-ea"/>
              </a:rPr>
              <a:t>. </a:t>
            </a:r>
            <a:endParaRPr lang="en-US" sz="3000" b="1" dirty="0"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1CBBCF9-156B-480D-B1F0-AF037A7EC4ED}"/>
              </a:ext>
            </a:extLst>
          </p:cNvPr>
          <p:cNvSpPr txBox="1"/>
          <p:nvPr/>
        </p:nvSpPr>
        <p:spPr>
          <a:xfrm>
            <a:off x="335278" y="5390155"/>
            <a:ext cx="121920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EB43B7"/>
                </a:solidFill>
                <a:latin typeface="+mn-ea"/>
              </a:rPr>
              <a:t>미래에 변화될 인간의 모습을 교과서 표에 정리해 보세요</a:t>
            </a:r>
            <a:r>
              <a:rPr lang="en-US" altLang="ko-KR" sz="3000" b="1" dirty="0">
                <a:solidFill>
                  <a:srgbClr val="EB43B7"/>
                </a:solidFill>
                <a:latin typeface="+mn-ea"/>
              </a:rPr>
              <a:t>.</a:t>
            </a:r>
            <a:endParaRPr lang="en-US" sz="3000" b="1" dirty="0">
              <a:solidFill>
                <a:srgbClr val="EB43B7"/>
              </a:solidFill>
              <a:latin typeface="+mn-ea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339988D-95CD-4124-8372-A6AC1D2DD6BF}"/>
              </a:ext>
            </a:extLst>
          </p:cNvPr>
          <p:cNvSpPr/>
          <p:nvPr/>
        </p:nvSpPr>
        <p:spPr>
          <a:xfrm>
            <a:off x="7847262" y="5984804"/>
            <a:ext cx="4231542" cy="79255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dirty="0"/>
              <a:t>미래 인간 그림으로 그리기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31272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0" grpId="0"/>
      <p:bldP spid="21" grpId="0"/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A395F8E-4CDF-42FE-B8CB-A615C13C9C9C}"/>
              </a:ext>
            </a:extLst>
          </p:cNvPr>
          <p:cNvSpPr/>
          <p:nvPr/>
        </p:nvSpPr>
        <p:spPr>
          <a:xfrm>
            <a:off x="603158" y="174351"/>
            <a:ext cx="366404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ko-KR" sz="3200" dirty="0">
                <a:latin typeface="+mn-ea"/>
              </a:rPr>
              <a:t>83</a:t>
            </a:r>
            <a:r>
              <a:rPr lang="ko-KR" altLang="en-US" sz="3200" dirty="0">
                <a:latin typeface="+mn-ea"/>
              </a:rPr>
              <a:t>쪽</a:t>
            </a:r>
            <a:r>
              <a:rPr lang="en-US" altLang="ko-KR" sz="3200" dirty="0">
                <a:latin typeface="+mn-ea"/>
              </a:rPr>
              <a:t> </a:t>
            </a:r>
            <a:r>
              <a:rPr lang="ko-KR" altLang="en-US" sz="3200" dirty="0">
                <a:latin typeface="+mn-ea"/>
              </a:rPr>
              <a:t>쓰기 활동 </a:t>
            </a:r>
            <a:endParaRPr lang="en-US" sz="3200" dirty="0">
              <a:latin typeface="+mn-ea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8455376-687A-4563-9BAE-0D333A97575C}"/>
              </a:ext>
            </a:extLst>
          </p:cNvPr>
          <p:cNvSpPr/>
          <p:nvPr/>
        </p:nvSpPr>
        <p:spPr>
          <a:xfrm>
            <a:off x="8230459" y="5293224"/>
            <a:ext cx="3567771" cy="1178636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발표하고 피드백 받기</a:t>
            </a:r>
            <a:endParaRPr lang="en-US" sz="32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4350F0-2862-41A2-BA68-D7506BA7A4F5}"/>
              </a:ext>
            </a:extLst>
          </p:cNvPr>
          <p:cNvSpPr txBox="1"/>
          <p:nvPr/>
        </p:nvSpPr>
        <p:spPr>
          <a:xfrm>
            <a:off x="4356882" y="246054"/>
            <a:ext cx="7835118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n-ea"/>
              </a:rPr>
              <a:t>100</a:t>
            </a:r>
            <a:r>
              <a:rPr lang="ko-KR" altLang="en-US" sz="2800" dirty="0">
                <a:latin typeface="+mn-ea"/>
              </a:rPr>
              <a:t>년 후를 상상한 글 쓰기</a:t>
            </a:r>
            <a:endParaRPr lang="en-US" sz="2800" dirty="0"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BA06BB9-EF95-445A-92BA-98F6418B160D}"/>
              </a:ext>
            </a:extLst>
          </p:cNvPr>
          <p:cNvSpPr txBox="1"/>
          <p:nvPr/>
        </p:nvSpPr>
        <p:spPr>
          <a:xfrm>
            <a:off x="6503542" y="3323817"/>
            <a:ext cx="5688457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정리한 내용을 바탕으로 교과서에 직접 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100</a:t>
            </a: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년 후 어느 날의 일기를 써 보세요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.</a:t>
            </a:r>
            <a:endParaRPr lang="en-US" sz="3000" b="1" dirty="0">
              <a:solidFill>
                <a:srgbClr val="002060"/>
              </a:solidFill>
              <a:latin typeface="+mn-ea"/>
            </a:endParaRPr>
          </a:p>
        </p:txBody>
      </p:sp>
      <p:pic>
        <p:nvPicPr>
          <p:cNvPr id="13" name="Picture 2" descr="Free Writing Book Cliparts, Download Free Clip Art, Free Clip Art ...">
            <a:extLst>
              <a:ext uri="{FF2B5EF4-FFF2-40B4-BE49-F238E27FC236}">
                <a16:creationId xmlns:a16="http://schemas.microsoft.com/office/drawing/2014/main" id="{4E550549-69CC-4E55-8ACC-80193A937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292" b="96996" l="5556" r="95833">
                        <a14:foregroundMark x1="12037" y1="15880" x2="17130" y2="15451"/>
                        <a14:foregroundMark x1="5556" y1="19742" x2="5556" y2="24893"/>
                        <a14:foregroundMark x1="9722" y1="93562" x2="10648" y2="95279"/>
                        <a14:foregroundMark x1="91204" y1="64378" x2="92593" y2="69528"/>
                        <a14:foregroundMark x1="89352" y1="6867" x2="89352" y2="11588"/>
                        <a14:foregroundMark x1="81944" y1="4721" x2="84259" y2="4292"/>
                        <a14:foregroundMark x1="94444" y1="7725" x2="95833" y2="11588"/>
                        <a14:foregroundMark x1="97222" y1="12017" x2="96296" y2="15451"/>
                        <a14:foregroundMark x1="87037" y1="95279" x2="87037" y2="95279"/>
                        <a14:foregroundMark x1="83796" y1="96137" x2="83796" y2="96137"/>
                        <a14:foregroundMark x1="79630" y1="94421" x2="79630" y2="94421"/>
                        <a14:foregroundMark x1="73611" y1="96137" x2="73611" y2="96137"/>
                        <a14:foregroundMark x1="75000" y1="95708" x2="75000" y2="95708"/>
                        <a14:foregroundMark x1="74074" y1="95708" x2="78704" y2="94850"/>
                        <a14:foregroundMark x1="79630" y1="93562" x2="80093" y2="93562"/>
                        <a14:foregroundMark x1="78704" y1="96996" x2="77778" y2="96996"/>
                        <a14:foregroundMark x1="90741" y1="93991" x2="90741" y2="93991"/>
                        <a14:foregroundMark x1="83796" y1="93562" x2="83796" y2="93562"/>
                        <a14:foregroundMark x1="80556" y1="94850" x2="80556" y2="94850"/>
                        <a14:foregroundMark x1="77778" y1="94421" x2="77778" y2="94421"/>
                        <a14:foregroundMark x1="78241" y1="93562" x2="77778" y2="93991"/>
                        <a14:foregroundMark x1="76852" y1="94421" x2="76852" y2="944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7061" y="719487"/>
            <a:ext cx="1331169" cy="143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531F90E-6052-4192-BCC6-B6463930C728}"/>
              </a:ext>
            </a:extLst>
          </p:cNvPr>
          <p:cNvSpPr/>
          <p:nvPr/>
        </p:nvSpPr>
        <p:spPr>
          <a:xfrm>
            <a:off x="489638" y="2871720"/>
            <a:ext cx="6013904" cy="331133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solidFill>
                  <a:schemeClr val="tx1"/>
                </a:solidFill>
              </a:rPr>
              <a:t>메모할 것</a:t>
            </a:r>
            <a:endParaRPr lang="en-US" altLang="ko-KR" sz="3000" b="1" dirty="0">
              <a:solidFill>
                <a:schemeClr val="tx1"/>
              </a:solidFill>
            </a:endParaRP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ko-KR" altLang="en-US" sz="3000" dirty="0"/>
              <a:t> 아침에 눈을 떴을 때</a:t>
            </a:r>
            <a:endParaRPr lang="en-US" altLang="ko-KR" sz="3000" dirty="0"/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ko-KR" altLang="en-US" sz="3000" dirty="0"/>
              <a:t> 학교에서</a:t>
            </a:r>
            <a:endParaRPr lang="en-US" altLang="ko-KR" sz="3000" dirty="0"/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ko-KR" altLang="en-US" sz="3000" dirty="0"/>
              <a:t> 학교가 끝나고 친구들과 놀 때</a:t>
            </a:r>
            <a:endParaRPr lang="en-US" altLang="ko-KR" sz="3000" dirty="0"/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ko-KR" altLang="en-US" sz="3000" dirty="0"/>
              <a:t> 집에 와서</a:t>
            </a:r>
            <a:endParaRPr lang="en-US" sz="30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36143F4-BA27-4B2A-A9F7-C81BBB4AB598}"/>
              </a:ext>
            </a:extLst>
          </p:cNvPr>
          <p:cNvSpPr/>
          <p:nvPr/>
        </p:nvSpPr>
        <p:spPr>
          <a:xfrm>
            <a:off x="592997" y="1019913"/>
            <a:ext cx="970394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b="1" dirty="0"/>
              <a:t>3. </a:t>
            </a:r>
            <a:r>
              <a:rPr lang="ko-KR" altLang="en-US" sz="3200" b="1" dirty="0"/>
              <a:t>상상하기</a:t>
            </a:r>
            <a:r>
              <a:rPr lang="en-US" altLang="ko-KR" sz="3200" b="1" dirty="0"/>
              <a:t>: </a:t>
            </a:r>
            <a:r>
              <a:rPr lang="ko-KR" altLang="en-US" sz="3200" dirty="0"/>
              <a:t>미래 사회의 특징을 생각해 보고 그 사회에 맞게 인간의 신체 부위가 바뀌어 갈까요</a:t>
            </a:r>
            <a:r>
              <a:rPr lang="en-US" altLang="ko-KR" sz="3200" dirty="0"/>
              <a:t>?</a:t>
            </a:r>
            <a:endParaRPr lang="en-US" sz="32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4DB115D-2BAB-41F1-90E8-4233C2F0F788}"/>
              </a:ext>
            </a:extLst>
          </p:cNvPr>
          <p:cNvSpPr/>
          <p:nvPr/>
        </p:nvSpPr>
        <p:spPr>
          <a:xfrm>
            <a:off x="588046" y="2221128"/>
            <a:ext cx="116039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b="1" dirty="0"/>
              <a:t>4. </a:t>
            </a:r>
            <a:r>
              <a:rPr lang="ko-KR" altLang="en-US" sz="3200" b="1" dirty="0"/>
              <a:t>쓰기</a:t>
            </a:r>
            <a:r>
              <a:rPr lang="en-US" altLang="ko-KR" sz="3200" b="1" dirty="0"/>
              <a:t>: </a:t>
            </a:r>
            <a:r>
              <a:rPr lang="ko-KR" altLang="en-US" sz="3200" dirty="0"/>
              <a:t>우리가 </a:t>
            </a:r>
            <a:r>
              <a:rPr lang="en-US" altLang="ko-KR" sz="3200" dirty="0"/>
              <a:t>100</a:t>
            </a:r>
            <a:r>
              <a:rPr lang="ko-KR" altLang="en-US" sz="3200" dirty="0"/>
              <a:t>년 후의 사회에 산다고 생각하고 일기 쓰기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55645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  <p:bldP spid="15" grpId="0"/>
      <p:bldP spid="2" grpId="0" animBg="1"/>
      <p:bldP spid="10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A3E21C7-B69F-42AD-8C13-AC79E8235DA3}"/>
              </a:ext>
            </a:extLst>
          </p:cNvPr>
          <p:cNvSpPr txBox="1"/>
          <p:nvPr/>
        </p:nvSpPr>
        <p:spPr>
          <a:xfrm>
            <a:off x="6096000" y="577988"/>
            <a:ext cx="6096001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이 사진에서 보면 우리들의 미래 사회가 어떻게 변할 것 같아요</a:t>
            </a:r>
            <a:r>
              <a:rPr lang="en-US" altLang="ko-KR" sz="3000" b="1" dirty="0">
                <a:latin typeface="+mn-ea"/>
              </a:rPr>
              <a:t>?</a:t>
            </a:r>
            <a:endParaRPr lang="en-US" sz="3000" b="1" dirty="0">
              <a:latin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A51855-4E03-42D4-8C9A-DA6DE7FE94EB}"/>
              </a:ext>
            </a:extLst>
          </p:cNvPr>
          <p:cNvSpPr txBox="1"/>
          <p:nvPr/>
        </p:nvSpPr>
        <p:spPr>
          <a:xfrm>
            <a:off x="6094508" y="1988875"/>
            <a:ext cx="6104454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100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년 전과 지금 사회는 어떻게 달라요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909E39-5333-461A-BD8B-AB2B357377B0}"/>
              </a:ext>
            </a:extLst>
          </p:cNvPr>
          <p:cNvSpPr txBox="1"/>
          <p:nvPr/>
        </p:nvSpPr>
        <p:spPr>
          <a:xfrm>
            <a:off x="167810" y="4941018"/>
            <a:ext cx="937243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EB43B7"/>
                </a:solidFill>
                <a:latin typeface="+mn-ea"/>
              </a:rPr>
              <a:t>코로나 이후에 우리들의 미래에 대한 생각도 많이 바뀌었어요</a:t>
            </a:r>
            <a:r>
              <a:rPr lang="en-US" altLang="ko-KR" sz="3000" b="1" dirty="0">
                <a:solidFill>
                  <a:srgbClr val="EB43B7"/>
                </a:solidFill>
                <a:latin typeface="+mn-ea"/>
              </a:rPr>
              <a:t>. 100</a:t>
            </a:r>
            <a:r>
              <a:rPr lang="ko-KR" altLang="en-US" sz="3000" b="1" dirty="0">
                <a:solidFill>
                  <a:srgbClr val="EB43B7"/>
                </a:solidFill>
                <a:latin typeface="+mn-ea"/>
              </a:rPr>
              <a:t>년 후의 사회는 어떻게 변화할까요</a:t>
            </a:r>
            <a:r>
              <a:rPr lang="en-US" altLang="ko-KR" sz="3000" b="1" dirty="0">
                <a:solidFill>
                  <a:srgbClr val="EB43B7"/>
                </a:solidFill>
                <a:latin typeface="+mn-ea"/>
              </a:rPr>
              <a:t>?</a:t>
            </a:r>
            <a:endParaRPr lang="en-US" sz="3000" b="1" dirty="0">
              <a:solidFill>
                <a:srgbClr val="EB43B7"/>
              </a:solidFill>
              <a:latin typeface="+mn-ea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5E943FE-C370-4654-9FB7-540F474574A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963" b="83519" l="52448" r="76615">
                        <a14:foregroundMark x1="61406" y1="81481" x2="62187" y2="81574"/>
                        <a14:foregroundMark x1="61198" y1="82500" x2="61198" y2="82500"/>
                        <a14:foregroundMark x1="63125" y1="83611" x2="63125" y2="83611"/>
                        <a14:foregroundMark x1="63594" y1="82778" x2="63177" y2="83056"/>
                        <a14:foregroundMark x1="67500" y1="76944" x2="67500" y2="76944"/>
                        <a14:foregroundMark x1="68438" y1="69537" x2="68438" y2="69537"/>
                        <a14:foregroundMark x1="67917" y1="67222" x2="67917" y2="67222"/>
                        <a14:foregroundMark x1="67760" y1="66389" x2="67760" y2="66389"/>
                        <a14:foregroundMark x1="64219" y1="33148" x2="64219" y2="33148"/>
                        <a14:foregroundMark x1="67813" y1="29630" x2="65365" y2="34537"/>
                        <a14:foregroundMark x1="65365" y1="34537" x2="65104" y2="34537"/>
                        <a14:foregroundMark x1="69844" y1="30833" x2="66719" y2="36204"/>
                        <a14:foregroundMark x1="66719" y1="36204" x2="64583" y2="36296"/>
                        <a14:foregroundMark x1="70729" y1="35185" x2="66667" y2="39630"/>
                        <a14:foregroundMark x1="66667" y1="39630" x2="62813" y2="38889"/>
                        <a14:foregroundMark x1="62604" y1="24907" x2="61563" y2="36204"/>
                        <a14:foregroundMark x1="64792" y1="23704" x2="64063" y2="30278"/>
                        <a14:foregroundMark x1="68281" y1="22500" x2="73281" y2="29167"/>
                        <a14:foregroundMark x1="73281" y1="29167" x2="70521" y2="31944"/>
                        <a14:foregroundMark x1="67188" y1="20463" x2="64271" y2="25833"/>
                        <a14:foregroundMark x1="64271" y1="25833" x2="63490" y2="29630"/>
                        <a14:foregroundMark x1="65104" y1="17963" x2="65677" y2="17963"/>
                        <a14:foregroundMark x1="75990" y1="27130" x2="76615" y2="31389"/>
                        <a14:foregroundMark x1="63281" y1="56944" x2="62344" y2="73241"/>
                        <a14:foregroundMark x1="61042" y1="70463" x2="59896" y2="79259"/>
                        <a14:foregroundMark x1="60677" y1="65278" x2="62344" y2="73889"/>
                        <a14:foregroundMark x1="67813" y1="65185" x2="67813" y2="65185"/>
                        <a14:foregroundMark x1="68281" y1="63426" x2="68281" y2="63426"/>
                        <a14:foregroundMark x1="68333" y1="62963" x2="68333" y2="62963"/>
                        <a14:foregroundMark x1="67760" y1="66111" x2="67917" y2="66574"/>
                        <a14:foregroundMark x1="63646" y1="52037" x2="64583" y2="54074"/>
                        <a14:foregroundMark x1="60260" y1="53796" x2="60104" y2="58056"/>
                        <a14:foregroundMark x1="55833" y1="58148" x2="55885" y2="58333"/>
                      </a14:backgroundRemoval>
                    </a14:imgEffect>
                  </a14:imgLayer>
                </a14:imgProps>
              </a:ext>
            </a:extLst>
          </a:blip>
          <a:srcRect l="49577" t="14816" r="21288" b="11767"/>
          <a:stretch/>
        </p:blipFill>
        <p:spPr>
          <a:xfrm>
            <a:off x="9094304" y="2645730"/>
            <a:ext cx="2810616" cy="39839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BA55AAC-DBB8-40FB-9CCA-3D2D221308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765" y="0"/>
            <a:ext cx="6102766" cy="4707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045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3A1ECF-1DDA-4D22-AB75-C2CB1E9D88B4}"/>
              </a:ext>
            </a:extLst>
          </p:cNvPr>
          <p:cNvSpPr txBox="1"/>
          <p:nvPr/>
        </p:nvSpPr>
        <p:spPr>
          <a:xfrm>
            <a:off x="3352800" y="210485"/>
            <a:ext cx="6441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한자 숙어와 속담</a:t>
            </a:r>
            <a:endParaRPr lang="en-US" sz="54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D4C64AE-985B-4CEC-847C-76EE3BADEEC7}"/>
              </a:ext>
            </a:extLst>
          </p:cNvPr>
          <p:cNvSpPr/>
          <p:nvPr/>
        </p:nvSpPr>
        <p:spPr>
          <a:xfrm>
            <a:off x="441790" y="2794000"/>
            <a:ext cx="11322120" cy="308864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solidFill>
                  <a:schemeClr val="tx1"/>
                </a:solidFill>
              </a:rPr>
              <a:t>교과서 </a:t>
            </a:r>
            <a:r>
              <a:rPr lang="en-US" altLang="ko-KR" sz="3600" b="1" dirty="0">
                <a:solidFill>
                  <a:schemeClr val="tx1"/>
                </a:solidFill>
              </a:rPr>
              <a:t>84</a:t>
            </a:r>
            <a:r>
              <a:rPr lang="ko-KR" altLang="en-US" sz="3600" b="1" dirty="0">
                <a:solidFill>
                  <a:schemeClr val="tx1"/>
                </a:solidFill>
              </a:rPr>
              <a:t>쪽을 읽고 답해 보세요</a:t>
            </a:r>
            <a:r>
              <a:rPr lang="en-US" altLang="ko-KR" sz="3600" b="1" dirty="0">
                <a:solidFill>
                  <a:schemeClr val="tx1"/>
                </a:solidFill>
              </a:rPr>
              <a:t>.</a:t>
            </a:r>
          </a:p>
          <a:p>
            <a:pPr algn="ctr"/>
            <a:endParaRPr lang="en-US" altLang="ko-KR" sz="2000" b="1" dirty="0">
              <a:solidFill>
                <a:schemeClr val="tx1"/>
              </a:solidFill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altLang="ko-KR" sz="3200" dirty="0">
                <a:solidFill>
                  <a:schemeClr val="tx1"/>
                </a:solidFill>
              </a:rPr>
              <a:t>‘</a:t>
            </a:r>
            <a:r>
              <a:rPr lang="ko-KR" altLang="en-US" sz="3200" dirty="0">
                <a:solidFill>
                  <a:schemeClr val="tx1"/>
                </a:solidFill>
              </a:rPr>
              <a:t>상전벽해</a:t>
            </a:r>
            <a:r>
              <a:rPr lang="en-US" altLang="ko-KR" sz="3200" dirty="0">
                <a:solidFill>
                  <a:schemeClr val="tx1"/>
                </a:solidFill>
              </a:rPr>
              <a:t>’</a:t>
            </a:r>
            <a:r>
              <a:rPr lang="ko-KR" altLang="en-US" sz="3200" dirty="0">
                <a:solidFill>
                  <a:schemeClr val="tx1"/>
                </a:solidFill>
              </a:rPr>
              <a:t>와 </a:t>
            </a:r>
            <a:r>
              <a:rPr lang="en-US" altLang="ko-KR" sz="3200" dirty="0">
                <a:solidFill>
                  <a:schemeClr val="tx1"/>
                </a:solidFill>
              </a:rPr>
              <a:t>‘</a:t>
            </a:r>
            <a:r>
              <a:rPr lang="ko-KR" altLang="en-US" sz="3200" dirty="0">
                <a:solidFill>
                  <a:schemeClr val="tx1"/>
                </a:solidFill>
              </a:rPr>
              <a:t>격세지감</a:t>
            </a:r>
            <a:r>
              <a:rPr lang="en-US" altLang="ko-KR" sz="3200" dirty="0">
                <a:solidFill>
                  <a:schemeClr val="tx1"/>
                </a:solidFill>
              </a:rPr>
              <a:t>’</a:t>
            </a:r>
            <a:r>
              <a:rPr lang="ko-KR" altLang="en-US" sz="3200" dirty="0">
                <a:solidFill>
                  <a:schemeClr val="tx1"/>
                </a:solidFill>
              </a:rPr>
              <a:t>을 사용해서 문장을 만들어 보세요</a:t>
            </a:r>
            <a:r>
              <a:rPr lang="en-US" altLang="ko-KR" sz="3200" dirty="0">
                <a:solidFill>
                  <a:schemeClr val="tx1"/>
                </a:solidFill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altLang="ko-KR" sz="3200" dirty="0">
                <a:solidFill>
                  <a:schemeClr val="tx1"/>
                </a:solidFill>
              </a:rPr>
              <a:t>‘</a:t>
            </a:r>
            <a:r>
              <a:rPr lang="ko-KR" altLang="en-US" sz="3200" dirty="0">
                <a:solidFill>
                  <a:schemeClr val="tx1"/>
                </a:solidFill>
              </a:rPr>
              <a:t>시간이 흐르면 모든 것이 변한다</a:t>
            </a:r>
            <a:r>
              <a:rPr lang="en-US" altLang="ko-KR" sz="3200" dirty="0">
                <a:solidFill>
                  <a:schemeClr val="tx1"/>
                </a:solidFill>
              </a:rPr>
              <a:t>’</a:t>
            </a:r>
            <a:r>
              <a:rPr lang="ko-KR" altLang="en-US" sz="3200" dirty="0">
                <a:solidFill>
                  <a:schemeClr val="tx1"/>
                </a:solidFill>
              </a:rPr>
              <a:t>는 의미로 쓰는 말은 무엇일까요</a:t>
            </a:r>
            <a:r>
              <a:rPr lang="en-US" altLang="ko-KR" sz="3200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7BD938-E101-4FED-8E9F-89D05280C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519" b="59630" l="23698" r="76719">
                        <a14:foregroundMark x1="25208" y1="24167" x2="25677" y2="26944"/>
                        <a14:foregroundMark x1="29844" y1="23611" x2="30052" y2="24722"/>
                        <a14:foregroundMark x1="23698" y1="34167" x2="24219" y2="34444"/>
                        <a14:foregroundMark x1="26302" y1="29815" x2="26302" y2="29815"/>
                        <a14:foregroundMark x1="26354" y1="29630" x2="26354" y2="30370"/>
                        <a14:foregroundMark x1="29427" y1="26944" x2="29271" y2="28148"/>
                        <a14:foregroundMark x1="29375" y1="27037" x2="29427" y2="26389"/>
                        <a14:foregroundMark x1="26354" y1="29352" x2="26458" y2="29907"/>
                        <a14:foregroundMark x1="25781" y1="34537" x2="25990" y2="34259"/>
                        <a14:foregroundMark x1="30521" y1="59352" x2="31875" y2="59630"/>
                        <a14:foregroundMark x1="70365" y1="39722" x2="71354" y2="44074"/>
                        <a14:foregroundMark x1="76094" y1="48611" x2="76719" y2="50926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250" t="19793" r="21134" b="35935"/>
          <a:stretch/>
        </p:blipFill>
        <p:spPr>
          <a:xfrm>
            <a:off x="-66259" y="0"/>
            <a:ext cx="2668772" cy="113381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0A389BE-D9A4-4B9C-9E85-713B2E6FCB93}"/>
              </a:ext>
            </a:extLst>
          </p:cNvPr>
          <p:cNvSpPr txBox="1"/>
          <p:nvPr/>
        </p:nvSpPr>
        <p:spPr>
          <a:xfrm>
            <a:off x="0" y="1323537"/>
            <a:ext cx="121920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solidFill>
                  <a:srgbClr val="EB43B7"/>
                </a:solidFill>
                <a:latin typeface="+mn-ea"/>
              </a:rPr>
              <a:t>할아버지</a:t>
            </a:r>
            <a:r>
              <a:rPr lang="en-US" altLang="ko-KR" sz="3000" b="1" dirty="0">
                <a:solidFill>
                  <a:srgbClr val="EB43B7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EB43B7"/>
                </a:solidFill>
                <a:latin typeface="+mn-ea"/>
              </a:rPr>
              <a:t>할머니가 살았던 세상과 지금을 비교해 봅시다</a:t>
            </a:r>
            <a:r>
              <a:rPr lang="en-US" altLang="ko-KR" sz="3000" b="1" dirty="0">
                <a:solidFill>
                  <a:srgbClr val="EB43B7"/>
                </a:solidFill>
                <a:latin typeface="+mn-ea"/>
              </a:rPr>
              <a:t>.</a:t>
            </a:r>
            <a:endParaRPr lang="en-US" sz="3000" b="1" dirty="0">
              <a:solidFill>
                <a:srgbClr val="EB43B7"/>
              </a:solidFill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EC9682-0DF5-4E5A-95D1-8F94EED733DB}"/>
              </a:ext>
            </a:extLst>
          </p:cNvPr>
          <p:cNvSpPr txBox="1"/>
          <p:nvPr/>
        </p:nvSpPr>
        <p:spPr>
          <a:xfrm>
            <a:off x="0" y="2013048"/>
            <a:ext cx="1219200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세상의 변화를 나타내는 한자 숙어와 속담을 알아 봅시다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56366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32875BB-2756-408C-BFD1-4DD657E09F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325" y="379036"/>
            <a:ext cx="4806584" cy="34081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36C9BAD-C7ED-4A21-8C31-F965163B82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8624" y="379036"/>
            <a:ext cx="4774051" cy="3408100"/>
          </a:xfrm>
          <a:prstGeom prst="rect">
            <a:avLst/>
          </a:prstGeom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211E69D4-B16F-46EA-A715-7300C65D433B}"/>
              </a:ext>
            </a:extLst>
          </p:cNvPr>
          <p:cNvSpPr/>
          <p:nvPr/>
        </p:nvSpPr>
        <p:spPr>
          <a:xfrm>
            <a:off x="5435029" y="1797978"/>
            <a:ext cx="1387011" cy="10582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0D769A-7988-4B57-A05E-53FF4AB23D4C}"/>
              </a:ext>
            </a:extLst>
          </p:cNvPr>
          <p:cNvSpPr txBox="1"/>
          <p:nvPr/>
        </p:nvSpPr>
        <p:spPr>
          <a:xfrm>
            <a:off x="0" y="4555480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0" dirty="0"/>
              <a:t>桑 </a:t>
            </a:r>
            <a:r>
              <a:rPr lang="ko-KR" altLang="en-US" sz="3600" dirty="0"/>
              <a:t>뽕나무 </a:t>
            </a:r>
            <a:r>
              <a:rPr lang="ko-KR" altLang="en-US" sz="3600" b="1" dirty="0">
                <a:solidFill>
                  <a:srgbClr val="FF0000"/>
                </a:solidFill>
              </a:rPr>
              <a:t>상</a:t>
            </a:r>
            <a:r>
              <a:rPr lang="ko-KR" altLang="en-US" sz="3600" dirty="0"/>
              <a:t> </a:t>
            </a:r>
            <a:r>
              <a:rPr lang="ko-KR" altLang="en-US" sz="6000" dirty="0"/>
              <a:t>田</a:t>
            </a:r>
            <a:r>
              <a:rPr lang="ko-KR" altLang="en-US" sz="3600" dirty="0"/>
              <a:t> 밭 </a:t>
            </a:r>
            <a:r>
              <a:rPr lang="ko-KR" altLang="en-US" sz="3600" b="1" dirty="0">
                <a:solidFill>
                  <a:srgbClr val="FF0000"/>
                </a:solidFill>
              </a:rPr>
              <a:t>전</a:t>
            </a:r>
            <a:r>
              <a:rPr lang="ko-KR" altLang="en-US" sz="3600" dirty="0"/>
              <a:t> </a:t>
            </a:r>
            <a:r>
              <a:rPr lang="ko-KR" altLang="en-US" sz="6000" dirty="0"/>
              <a:t>碧</a:t>
            </a:r>
            <a:r>
              <a:rPr lang="ko-KR" altLang="en-US" sz="3600" dirty="0"/>
              <a:t> 푸를 </a:t>
            </a:r>
            <a:r>
              <a:rPr lang="ko-KR" altLang="en-US" sz="3600" b="1" dirty="0">
                <a:solidFill>
                  <a:srgbClr val="FF0000"/>
                </a:solidFill>
              </a:rPr>
              <a:t>벽</a:t>
            </a:r>
            <a:r>
              <a:rPr lang="ko-KR" altLang="en-US" sz="3600" dirty="0"/>
              <a:t> </a:t>
            </a:r>
            <a:r>
              <a:rPr lang="ko-KR" altLang="en-US" sz="6000" dirty="0"/>
              <a:t>海</a:t>
            </a:r>
            <a:r>
              <a:rPr lang="ko-KR" altLang="en-US" sz="3600" dirty="0"/>
              <a:t> 바다 </a:t>
            </a:r>
            <a:r>
              <a:rPr lang="ko-KR" altLang="en-US" sz="3600" b="1" dirty="0">
                <a:solidFill>
                  <a:srgbClr val="FF0000"/>
                </a:solidFill>
              </a:rPr>
              <a:t>해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36558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8043DB-CC41-41BE-92B0-99748B66E0E2}"/>
              </a:ext>
            </a:extLst>
          </p:cNvPr>
          <p:cNvSpPr txBox="1"/>
          <p:nvPr/>
        </p:nvSpPr>
        <p:spPr>
          <a:xfrm>
            <a:off x="3183454" y="294680"/>
            <a:ext cx="678648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000" b="1" dirty="0">
                <a:latin typeface="+mn-ea"/>
              </a:rPr>
              <a:t>하루 </a:t>
            </a:r>
            <a:r>
              <a:rPr lang="ko-KR" altLang="en-US" sz="6600" b="1" dirty="0">
                <a:solidFill>
                  <a:srgbClr val="FF0000"/>
                </a:solidFill>
                <a:latin typeface="+mn-ea"/>
              </a:rPr>
              <a:t>한</a:t>
            </a:r>
            <a:r>
              <a:rPr lang="ko-KR" altLang="en-US" sz="4000" b="1" dirty="0">
                <a:latin typeface="+mn-ea"/>
              </a:rPr>
              <a:t> 개 오늘의 </a:t>
            </a:r>
            <a:r>
              <a:rPr lang="ko-KR" altLang="en-US" sz="6600" b="1" dirty="0">
                <a:solidFill>
                  <a:srgbClr val="FF0000"/>
                </a:solidFill>
                <a:latin typeface="+mn-ea"/>
              </a:rPr>
              <a:t>질문</a:t>
            </a:r>
            <a:endParaRPr lang="en-US" sz="4000" b="1" dirty="0">
              <a:solidFill>
                <a:srgbClr val="FF0000"/>
              </a:solidFill>
              <a:latin typeface="+mn-ea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94177CB-36DB-40BC-9C11-86EBA4EC79AF}"/>
              </a:ext>
            </a:extLst>
          </p:cNvPr>
          <p:cNvGrpSpPr/>
          <p:nvPr/>
        </p:nvGrpSpPr>
        <p:grpSpPr>
          <a:xfrm>
            <a:off x="10532546" y="339090"/>
            <a:ext cx="1270380" cy="2393672"/>
            <a:chOff x="10278152" y="217170"/>
            <a:chExt cx="1270380" cy="2393672"/>
          </a:xfrm>
        </p:grpSpPr>
        <p:pic>
          <p:nvPicPr>
            <p:cNvPr id="6" name="Picture 2" descr="Ask a stupid question day - Clip Art Library">
              <a:extLst>
                <a:ext uri="{FF2B5EF4-FFF2-40B4-BE49-F238E27FC236}">
                  <a16:creationId xmlns:a16="http://schemas.microsoft.com/office/drawing/2014/main" id="{6F6DEFAD-550E-41B3-BEAC-D5A318D4C2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8152" y="217170"/>
              <a:ext cx="1270380" cy="2038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EB87FA9-1AE1-462B-9F38-49FECFA73201}"/>
                </a:ext>
              </a:extLst>
            </p:cNvPr>
            <p:cNvSpPr txBox="1"/>
            <p:nvPr/>
          </p:nvSpPr>
          <p:spPr>
            <a:xfrm rot="15780839">
              <a:off x="9617632" y="1558091"/>
              <a:ext cx="185928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©clipart-library.com</a:t>
              </a:r>
            </a:p>
          </p:txBody>
        </p:sp>
      </p:grpSp>
      <p:pic>
        <p:nvPicPr>
          <p:cNvPr id="8" name="Picture 4" descr="Question Of The Day Clipart">
            <a:extLst>
              <a:ext uri="{FF2B5EF4-FFF2-40B4-BE49-F238E27FC236}">
                <a16:creationId xmlns:a16="http://schemas.microsoft.com/office/drawing/2014/main" id="{E4508B44-DFDB-4F3B-B840-A7992A8B6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59" b="94970" l="4167" r="96065">
                        <a14:foregroundMark x1="9259" y1="4438" x2="9259" y2="4438"/>
                        <a14:foregroundMark x1="11806" y1="4142" x2="11806" y2="4142"/>
                        <a14:foregroundMark x1="6019" y1="5030" x2="6019" y2="5030"/>
                        <a14:foregroundMark x1="4398" y1="10059" x2="4398" y2="10059"/>
                        <a14:foregroundMark x1="4167" y1="78698" x2="4167" y2="78698"/>
                        <a14:foregroundMark x1="12500" y1="95266" x2="12500" y2="95266"/>
                        <a14:foregroundMark x1="80787" y1="95266" x2="80787" y2="95266"/>
                        <a14:foregroundMark x1="94444" y1="95562" x2="94444" y2="95562"/>
                        <a14:foregroundMark x1="95833" y1="89349" x2="95833" y2="89349"/>
                        <a14:foregroundMark x1="96065" y1="18639" x2="96065" y2="18639"/>
                        <a14:foregroundMark x1="92130" y1="5621" x2="92130" y2="5621"/>
                        <a14:foregroundMark x1="26620" y1="4734" x2="26620" y2="4438"/>
                        <a14:foregroundMark x1="29861" y1="5325" x2="29861" y2="5325"/>
                        <a14:foregroundMark x1="33333" y1="4734" x2="33333" y2="4734"/>
                        <a14:foregroundMark x1="36111" y1="5325" x2="36111" y2="5325"/>
                        <a14:foregroundMark x1="40278" y1="5325" x2="40278" y2="5325"/>
                        <a14:foregroundMark x1="41898" y1="4438" x2="42593" y2="4438"/>
                        <a14:foregroundMark x1="45602" y1="4438" x2="45602" y2="4438"/>
                        <a14:foregroundMark x1="50694" y1="5325" x2="50694" y2="5325"/>
                        <a14:foregroundMark x1="53935" y1="5325" x2="53935" y2="5325"/>
                        <a14:foregroundMark x1="57176" y1="4734" x2="57176" y2="4734"/>
                        <a14:foregroundMark x1="59259" y1="5325" x2="59259" y2="5325"/>
                        <a14:foregroundMark x1="4398" y1="33432" x2="4398" y2="42899"/>
                        <a14:foregroundMark x1="25000" y1="5325" x2="31944" y2="4438"/>
                        <a14:foregroundMark x1="31250" y1="5325" x2="37500" y2="4142"/>
                        <a14:backgroundMark x1="18287" y1="19527" x2="18287" y2="19527"/>
                        <a14:backgroundMark x1="18981" y1="19527" x2="32639" y2="23373"/>
                        <a14:backgroundMark x1="32639" y1="23373" x2="20370" y2="31657"/>
                        <a14:backgroundMark x1="20370" y1="31657" x2="34954" y2="30769"/>
                        <a14:backgroundMark x1="41204" y1="22485" x2="53241" y2="22781"/>
                        <a14:backgroundMark x1="53241" y1="22781" x2="41435" y2="298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22" y="1358266"/>
            <a:ext cx="9502378" cy="474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518207F-5BB4-4C25-A363-3B2695F4FEEC}"/>
              </a:ext>
            </a:extLst>
          </p:cNvPr>
          <p:cNvSpPr txBox="1"/>
          <p:nvPr/>
        </p:nvSpPr>
        <p:spPr>
          <a:xfrm>
            <a:off x="1677074" y="2049893"/>
            <a:ext cx="8374666" cy="33646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워크북 </a:t>
            </a:r>
            <a:r>
              <a:rPr lang="en-US" altLang="ko-KR" sz="3000" b="1" dirty="0">
                <a:latin typeface="+mn-ea"/>
              </a:rPr>
              <a:t>35-36</a:t>
            </a:r>
            <a:r>
              <a:rPr lang="ko-KR" altLang="en-US" sz="3000" b="1" dirty="0">
                <a:latin typeface="+mn-ea"/>
              </a:rPr>
              <a:t>쪽</a:t>
            </a:r>
            <a:r>
              <a:rPr lang="ko-KR" altLang="en-US" sz="3000" dirty="0">
                <a:latin typeface="+mn-ea"/>
              </a:rPr>
              <a:t>을</a:t>
            </a:r>
            <a:r>
              <a:rPr lang="ko-KR" altLang="en-US" sz="3000" b="1" dirty="0">
                <a:latin typeface="+mn-ea"/>
              </a:rPr>
              <a:t> </a:t>
            </a:r>
            <a:r>
              <a:rPr lang="ko-KR" altLang="en-US" sz="3000" dirty="0">
                <a:latin typeface="+mn-ea"/>
              </a:rPr>
              <a:t>보면 과거에 인기 있던 직업과 미래에 유망한 직업을 비교하는 활동이 있어요</a:t>
            </a:r>
            <a:r>
              <a:rPr lang="en-US" altLang="ko-KR" sz="3000" dirty="0">
                <a:latin typeface="+mn-ea"/>
              </a:rPr>
              <a:t>. </a:t>
            </a:r>
            <a:r>
              <a:rPr lang="en-US" altLang="ko-KR" sz="3000" b="1" dirty="0">
                <a:latin typeface="+mn-ea"/>
              </a:rPr>
              <a:t>35</a:t>
            </a:r>
            <a:r>
              <a:rPr lang="ko-KR" altLang="en-US" sz="3000" b="1" dirty="0">
                <a:latin typeface="+mn-ea"/>
              </a:rPr>
              <a:t>쪽</a:t>
            </a:r>
            <a:r>
              <a:rPr lang="ko-KR" altLang="en-US" sz="3000" dirty="0">
                <a:latin typeface="+mn-ea"/>
              </a:rPr>
              <a:t>에는 정리된 내용에 동의하세요</a:t>
            </a:r>
            <a:r>
              <a:rPr lang="en-US" altLang="ko-KR" sz="3000" dirty="0">
                <a:latin typeface="+mn-ea"/>
              </a:rPr>
              <a:t>?</a:t>
            </a:r>
            <a:r>
              <a:rPr lang="ko-KR" altLang="en-US" sz="3000" dirty="0">
                <a:latin typeface="+mn-ea"/>
              </a:rPr>
              <a:t> 여러분이 생각하는 인기 직업과 분야는 뭐예요</a:t>
            </a:r>
            <a:r>
              <a:rPr lang="en-US" altLang="ko-KR" sz="3000" dirty="0">
                <a:latin typeface="+mn-ea"/>
              </a:rPr>
              <a:t>?</a:t>
            </a:r>
            <a:r>
              <a:rPr lang="ko-KR" altLang="en-US" sz="3000" dirty="0">
                <a:latin typeface="+mn-ea"/>
              </a:rPr>
              <a:t> 곰곰이 생각해 보고 여러분의 생각을 </a:t>
            </a:r>
            <a:r>
              <a:rPr lang="en-US" altLang="ko-KR" sz="3000" b="1" dirty="0">
                <a:latin typeface="+mn-ea"/>
              </a:rPr>
              <a:t>36</a:t>
            </a:r>
            <a:r>
              <a:rPr lang="ko-KR" altLang="en-US" sz="3000" b="1" dirty="0">
                <a:latin typeface="+mn-ea"/>
              </a:rPr>
              <a:t>쪽</a:t>
            </a:r>
            <a:r>
              <a:rPr lang="ko-KR" altLang="en-US" sz="3000" dirty="0">
                <a:latin typeface="+mn-ea"/>
              </a:rPr>
              <a:t>에 정리해 보세요</a:t>
            </a:r>
            <a:r>
              <a:rPr lang="en-US" altLang="ko-KR" sz="3000" dirty="0">
                <a:latin typeface="+mn-ea"/>
              </a:rPr>
              <a:t>. (</a:t>
            </a:r>
            <a:r>
              <a:rPr lang="ko-KR" altLang="en-US" sz="3000" dirty="0">
                <a:latin typeface="+mn-ea"/>
              </a:rPr>
              <a:t>숙제</a:t>
            </a:r>
            <a:r>
              <a:rPr lang="en-US" altLang="ko-KR" sz="3000" dirty="0">
                <a:latin typeface="+mn-ea"/>
              </a:rPr>
              <a:t>!)</a:t>
            </a:r>
            <a:endParaRPr lang="en-US" sz="3000" dirty="0">
              <a:latin typeface="+mn-ea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101FAE4-2AA5-445D-8A71-679D14BA307B}"/>
              </a:ext>
            </a:extLst>
          </p:cNvPr>
          <p:cNvSpPr/>
          <p:nvPr/>
        </p:nvSpPr>
        <p:spPr>
          <a:xfrm>
            <a:off x="0" y="-13082"/>
            <a:ext cx="3149600" cy="1907983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워크북 연습문제도 잊지 마세요</a:t>
            </a:r>
            <a:r>
              <a:rPr lang="en-US" altLang="ko-KR" sz="2800" dirty="0">
                <a:solidFill>
                  <a:schemeClr val="tx1"/>
                </a:solidFill>
              </a:rPr>
              <a:t>!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56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526092"/>
            <a:ext cx="12191999" cy="8455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b="1" dirty="0"/>
              <a:t>LINGT</a:t>
            </a:r>
            <a:r>
              <a:rPr lang="ko-KR" altLang="en-US" b="1" dirty="0"/>
              <a:t>을 이용한 말하기 숙제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609600" y="1527709"/>
            <a:ext cx="10972800" cy="4444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ko-KR" sz="3200" dirty="0"/>
              <a:t>WWW.LINGT.COM</a:t>
            </a:r>
            <a:r>
              <a:rPr lang="ko-KR" altLang="en-US" sz="3200" dirty="0"/>
              <a:t>에서 </a:t>
            </a:r>
            <a:r>
              <a:rPr lang="en-US" altLang="ko-KR" sz="3200" dirty="0"/>
              <a:t>SIGN UP </a:t>
            </a:r>
            <a:r>
              <a:rPr lang="ko-KR" altLang="en-US" sz="3200" dirty="0"/>
              <a:t>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교사의 방 만들기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녹음</a:t>
            </a:r>
            <a:r>
              <a:rPr lang="en-US" altLang="ko-KR" sz="3200" dirty="0"/>
              <a:t>, </a:t>
            </a:r>
            <a:r>
              <a:rPr lang="ko-KR" altLang="en-US" sz="3200" dirty="0"/>
              <a:t>사진</a:t>
            </a:r>
            <a:r>
              <a:rPr lang="en-US" altLang="ko-KR" sz="3200" dirty="0"/>
              <a:t>, </a:t>
            </a:r>
            <a:r>
              <a:rPr lang="ko-KR" altLang="en-US" sz="3200" dirty="0"/>
              <a:t>영상</a:t>
            </a:r>
            <a:r>
              <a:rPr lang="en-US" altLang="ko-KR" sz="3200" dirty="0"/>
              <a:t>, </a:t>
            </a:r>
            <a:r>
              <a:rPr lang="ko-KR" altLang="en-US" sz="3200" dirty="0"/>
              <a:t>텍스트를 이용한 숙제 제시하기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교과서 녹음</a:t>
            </a:r>
            <a:r>
              <a:rPr lang="en-US" altLang="ko-KR" sz="3200" dirty="0"/>
              <a:t>, </a:t>
            </a:r>
            <a:r>
              <a:rPr lang="ko-KR" altLang="en-US" sz="3200" dirty="0"/>
              <a:t>의견 말하기 등의 숙제 가능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학생에게 링크 제공하기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총 </a:t>
            </a:r>
            <a:r>
              <a:rPr lang="en-US" altLang="ko-KR" sz="3200" dirty="0"/>
              <a:t>10</a:t>
            </a:r>
            <a:r>
              <a:rPr lang="ko-KR" altLang="en-US" sz="3200" dirty="0"/>
              <a:t>개의 말하기 숙제를 무료로 만들 수 있음</a:t>
            </a:r>
            <a:r>
              <a:rPr lang="en-US" altLang="ko-KR" sz="3200" dirty="0"/>
              <a:t> </a:t>
            </a:r>
            <a:endParaRPr lang="en-US" sz="32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1E09C897-1142-4942-8AD7-C45BD064B70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69263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74320"/>
            <a:ext cx="11887200" cy="731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  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References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" y="1281175"/>
            <a:ext cx="11887200" cy="54847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  </a:t>
            </a:r>
          </a:p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6-1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영어권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6-1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범용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https://www.cleanpng.com/png-scalable-vector-graphics-paper-royalty-free-clip-a-6012096/download-png.html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https://flyclipart.com/group-conversation-clipart-clip-art-images-partner-talk-clipart-120088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https://lovepik.com/image-401652848/mother-helping-children-to-wear-clothes-in-winter.html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https://m.blog.naver.com/PostView.nhn?blogId=singulardtv&amp;logNo=221173384840&amp;proxyReferer=https:%2F%2Fwww.google.com%2F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https://ggwash.org/images/made/images/posts/_resized/shutterstock_631895387_800_534_90.jpg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https://cm.asiae.co.kr/article/2011071510213305442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https://www.youtube.com/watch?v=YFNinAcb1X0&amp;list=PLs4JGZn3dxT8rA5H2YF7vztzAUQRCo4ZP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https://www.youtube.com/watch?v=xP2-npTeQiA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https://www.bbcearth.com/blog/%3Farticle%3Dwhat-will-humans-look-like-in-a-million-years/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http://clipart-library.com/writing-book-cliparts.html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https://www.uihere.com/free-cliparts/question-mark-emoticon-clip-art-silly-question-cliparts-1429704</a:t>
            </a: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07233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B8F0C9-5169-4D44-8F8B-F8508E4F6F1A}"/>
              </a:ext>
            </a:extLst>
          </p:cNvPr>
          <p:cNvSpPr txBox="1"/>
          <p:nvPr/>
        </p:nvSpPr>
        <p:spPr>
          <a:xfrm>
            <a:off x="985520" y="266080"/>
            <a:ext cx="1219200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8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과에서는 우리의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미래 사회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가 어떻게 변화할지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어떤 일이 일어날지에 대해 이야기할 거예요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8C19BDA-E10F-4F48-94A3-EDCF672A20D8}"/>
              </a:ext>
            </a:extLst>
          </p:cNvPr>
          <p:cNvGrpSpPr/>
          <p:nvPr/>
        </p:nvGrpSpPr>
        <p:grpSpPr>
          <a:xfrm>
            <a:off x="603160" y="2002094"/>
            <a:ext cx="5066120" cy="3880833"/>
            <a:chOff x="603160" y="2296734"/>
            <a:chExt cx="5066120" cy="3880833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33E3F528-EDAA-425F-AC85-EED7130A9FDB}"/>
                </a:ext>
              </a:extLst>
            </p:cNvPr>
            <p:cNvSpPr/>
            <p:nvPr/>
          </p:nvSpPr>
          <p:spPr>
            <a:xfrm>
              <a:off x="603160" y="3099087"/>
              <a:ext cx="5066120" cy="3078480"/>
            </a:xfrm>
            <a:prstGeom prst="roundRect">
              <a:avLst/>
            </a:prstGeom>
            <a:ln w="762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기술의 발전에 대해 이야기할 수 있다</a:t>
              </a:r>
              <a:r>
                <a:rPr lang="en-US" altLang="ko-KR" sz="3200" dirty="0"/>
                <a:t>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미래 사회에 대해 이야기할 수 있다</a:t>
              </a:r>
              <a:r>
                <a:rPr lang="en-US" altLang="ko-KR" sz="3200" dirty="0"/>
                <a:t>.</a:t>
              </a:r>
              <a:endParaRPr lang="en-US" sz="3200" dirty="0"/>
            </a:p>
          </p:txBody>
        </p:sp>
        <p:sp>
          <p:nvSpPr>
            <p:cNvPr id="19" name="Rectangle: Beveled 18">
              <a:extLst>
                <a:ext uri="{FF2B5EF4-FFF2-40B4-BE49-F238E27FC236}">
                  <a16:creationId xmlns:a16="http://schemas.microsoft.com/office/drawing/2014/main" id="{37FDC881-A840-4F63-914E-83CFCB6EB30F}"/>
                </a:ext>
              </a:extLst>
            </p:cNvPr>
            <p:cNvSpPr/>
            <p:nvPr/>
          </p:nvSpPr>
          <p:spPr>
            <a:xfrm>
              <a:off x="1778000" y="2296734"/>
              <a:ext cx="2712720" cy="802353"/>
            </a:xfrm>
            <a:prstGeom prst="bevel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/>
                <a:t>학습 목표</a:t>
              </a:r>
              <a:endParaRPr lang="en-US" sz="3200" b="1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4A2D691-336A-47B6-9532-8E27346C4DB1}"/>
              </a:ext>
            </a:extLst>
          </p:cNvPr>
          <p:cNvGrpSpPr/>
          <p:nvPr/>
        </p:nvGrpSpPr>
        <p:grpSpPr>
          <a:xfrm>
            <a:off x="6254840" y="2002094"/>
            <a:ext cx="5334000" cy="3880833"/>
            <a:chOff x="792588" y="2296734"/>
            <a:chExt cx="4735672" cy="3880833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1903420E-2957-4915-9FA1-3D1B55A65E76}"/>
                </a:ext>
              </a:extLst>
            </p:cNvPr>
            <p:cNvSpPr/>
            <p:nvPr/>
          </p:nvSpPr>
          <p:spPr>
            <a:xfrm>
              <a:off x="792588" y="3099087"/>
              <a:ext cx="4735672" cy="3078480"/>
            </a:xfrm>
            <a:prstGeom prst="roundRect">
              <a:avLst/>
            </a:prstGeom>
            <a:ln w="76200">
              <a:solidFill>
                <a:schemeClr val="accent6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주제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미래 사회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어휘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사회 발전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문법</a:t>
              </a:r>
              <a:r>
                <a:rPr lang="en-US" altLang="ko-KR" sz="3200" dirty="0"/>
                <a:t>: 1. –</a:t>
              </a:r>
              <a:r>
                <a:rPr lang="ko-KR" altLang="en-US" sz="3200" dirty="0"/>
                <a:t>아</a:t>
              </a:r>
              <a:r>
                <a:rPr lang="en-US" altLang="ko-KR" sz="3200" dirty="0"/>
                <a:t>/</a:t>
              </a:r>
              <a:r>
                <a:rPr lang="ko-KR" altLang="en-US" sz="3200" dirty="0"/>
                <a:t>어 가다</a:t>
              </a:r>
              <a:endParaRPr lang="en-US" altLang="ko-KR" sz="3200" dirty="0"/>
            </a:p>
            <a:p>
              <a:r>
                <a:rPr lang="en-US" altLang="ko-KR" sz="3200" dirty="0"/>
                <a:t>            2. –(</a:t>
              </a:r>
              <a:r>
                <a:rPr lang="ko-KR" altLang="en-US" sz="3200" dirty="0"/>
                <a:t>으</a:t>
              </a:r>
              <a:r>
                <a:rPr lang="en-US" altLang="ko-KR" sz="3200" dirty="0"/>
                <a:t>)</a:t>
              </a:r>
              <a:r>
                <a:rPr lang="ko-KR" altLang="en-US" sz="3200" dirty="0"/>
                <a:t>ㅁ에 따라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문화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세상의 변화를</a:t>
              </a:r>
              <a:endParaRPr lang="en-US" altLang="ko-KR" sz="3200" dirty="0"/>
            </a:p>
            <a:p>
              <a:r>
                <a:rPr lang="en-US" altLang="ko-KR" sz="3200" dirty="0"/>
                <a:t>        </a:t>
              </a:r>
              <a:r>
                <a:rPr lang="ko-KR" altLang="en-US" sz="3200" dirty="0"/>
                <a:t>    나타내는 표현</a:t>
              </a:r>
              <a:endParaRPr lang="en-US" altLang="ko-KR" sz="3200" dirty="0"/>
            </a:p>
          </p:txBody>
        </p:sp>
        <p:sp>
          <p:nvSpPr>
            <p:cNvPr id="22" name="Rectangle: Beveled 21">
              <a:extLst>
                <a:ext uri="{FF2B5EF4-FFF2-40B4-BE49-F238E27FC236}">
                  <a16:creationId xmlns:a16="http://schemas.microsoft.com/office/drawing/2014/main" id="{7725A541-62F5-45D6-B418-DEE41F32B913}"/>
                </a:ext>
              </a:extLst>
            </p:cNvPr>
            <p:cNvSpPr/>
            <p:nvPr/>
          </p:nvSpPr>
          <p:spPr>
            <a:xfrm>
              <a:off x="1779042" y="2296734"/>
              <a:ext cx="2712720" cy="802353"/>
            </a:xfrm>
            <a:prstGeom prst="bevel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/>
                <a:t>학습 내용</a:t>
              </a:r>
              <a:endParaRPr lang="en-US" sz="3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724704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02D8078-448C-4AE9-BC20-56F3E722CA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A94EE52-BBC4-4A65-80C5-EAC09C288EC3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76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8E7633-D2E0-475E-A648-80C11541F89E}"/>
              </a:ext>
            </a:extLst>
          </p:cNvPr>
          <p:cNvSpPr txBox="1"/>
          <p:nvPr/>
        </p:nvSpPr>
        <p:spPr>
          <a:xfrm>
            <a:off x="3226256" y="6567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미래 사회</a:t>
            </a:r>
            <a:endParaRPr lang="en-US" sz="4000" dirty="0"/>
          </a:p>
        </p:txBody>
      </p:sp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1A3865E7-E684-423F-A818-B57F3D054E0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17BE251-4EC0-49CF-823E-A07F2E78B3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4046768"/>
              </p:ext>
            </p:extLst>
          </p:nvPr>
        </p:nvGraphicFramePr>
        <p:xfrm>
          <a:off x="0" y="841584"/>
          <a:ext cx="12192000" cy="464452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24740598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097488674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954839494"/>
                    </a:ext>
                  </a:extLst>
                </a:gridCol>
              </a:tblGrid>
              <a:tr h="232226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우주선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우주 여행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외계인</a:t>
                      </a:r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927979"/>
                  </a:ext>
                </a:extLst>
              </a:tr>
              <a:tr h="232226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가상 교실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전자책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인공 지능</a:t>
                      </a:r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8768201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8D50CEA-69AE-43E0-8FFD-1710A0B7CBA6}"/>
              </a:ext>
            </a:extLst>
          </p:cNvPr>
          <p:cNvSpPr txBox="1"/>
          <p:nvPr/>
        </p:nvSpPr>
        <p:spPr>
          <a:xfrm>
            <a:off x="-15240" y="5567979"/>
            <a:ext cx="1220724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solidFill>
                  <a:srgbClr val="EB43B7"/>
                </a:solidFill>
                <a:latin typeface="+mn-ea"/>
              </a:rPr>
              <a:t>여러분이 생각하는 미래 사회에 대해 이야기해 보세요</a:t>
            </a:r>
            <a:r>
              <a:rPr lang="en-US" altLang="ko-KR" sz="3000" b="1" dirty="0">
                <a:solidFill>
                  <a:srgbClr val="EB43B7"/>
                </a:solidFill>
                <a:latin typeface="+mn-ea"/>
              </a:rPr>
              <a:t>.</a:t>
            </a:r>
            <a:endParaRPr lang="en-US" sz="3000" b="1" dirty="0">
              <a:solidFill>
                <a:srgbClr val="EB43B7"/>
              </a:solidFill>
              <a:latin typeface="+mn-ea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429C53E-ECCA-4D35-8124-ACC831155A1B}"/>
              </a:ext>
            </a:extLst>
          </p:cNvPr>
          <p:cNvSpPr/>
          <p:nvPr/>
        </p:nvSpPr>
        <p:spPr>
          <a:xfrm>
            <a:off x="0" y="1609367"/>
            <a:ext cx="4053840" cy="155448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/>
              <a:t>우주 공간을 비행하기 위한 비행 물체</a:t>
            </a:r>
            <a:endParaRPr lang="en-US" sz="2800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E44B324-B8E4-4973-A779-9E3F83429726}"/>
              </a:ext>
            </a:extLst>
          </p:cNvPr>
          <p:cNvSpPr/>
          <p:nvPr/>
        </p:nvSpPr>
        <p:spPr>
          <a:xfrm>
            <a:off x="4061460" y="1609367"/>
            <a:ext cx="4053840" cy="155448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지구를 벗어나 다른 행성으로 가는 여행</a:t>
            </a:r>
            <a:endParaRPr lang="en-US" sz="2800" dirty="0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109D596D-8828-4CDF-982D-7A0FD441FC1A}"/>
              </a:ext>
            </a:extLst>
          </p:cNvPr>
          <p:cNvSpPr/>
          <p:nvPr/>
        </p:nvSpPr>
        <p:spPr>
          <a:xfrm>
            <a:off x="8115300" y="1609367"/>
            <a:ext cx="4053840" cy="155448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지구 이외의 천체에 존재한다고 생각되는 지적인 생명체</a:t>
            </a:r>
            <a:endParaRPr lang="en-US" sz="2800" dirty="0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FEE34DCC-8848-42E2-B630-1C471AD52EA6}"/>
              </a:ext>
            </a:extLst>
          </p:cNvPr>
          <p:cNvSpPr/>
          <p:nvPr/>
        </p:nvSpPr>
        <p:spPr>
          <a:xfrm>
            <a:off x="7620" y="3931630"/>
            <a:ext cx="4053840" cy="155448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실제가 아닌 인터넷 상에서 지식을 습득하는 공간</a:t>
            </a:r>
            <a:endParaRPr lang="en-US" sz="2800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90926D3D-F7D3-4084-959B-531E46997789}"/>
              </a:ext>
            </a:extLst>
          </p:cNvPr>
          <p:cNvSpPr/>
          <p:nvPr/>
        </p:nvSpPr>
        <p:spPr>
          <a:xfrm>
            <a:off x="4053840" y="3927703"/>
            <a:ext cx="4053840" cy="155448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컴퓨터 화면에 떠올려 읽을 수 있게 만든 전자 매체형 책</a:t>
            </a:r>
            <a:endParaRPr lang="en-US" sz="2800" dirty="0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49D484E6-DF3A-4F64-B81B-5AAAAAAD1BBA}"/>
              </a:ext>
            </a:extLst>
          </p:cNvPr>
          <p:cNvSpPr/>
          <p:nvPr/>
        </p:nvSpPr>
        <p:spPr>
          <a:xfrm>
            <a:off x="8115300" y="3916033"/>
            <a:ext cx="4053840" cy="155448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dirty="0"/>
              <a:t>인간의 지능이 가지는 학습</a:t>
            </a:r>
            <a:r>
              <a:rPr lang="en-US" altLang="ko-KR" sz="2400" dirty="0"/>
              <a:t>, </a:t>
            </a:r>
            <a:r>
              <a:rPr lang="ko-KR" altLang="en-US" sz="2400" dirty="0"/>
              <a:t>추리</a:t>
            </a:r>
            <a:r>
              <a:rPr lang="en-US" altLang="ko-KR" sz="2400" dirty="0"/>
              <a:t>, </a:t>
            </a:r>
            <a:r>
              <a:rPr lang="ko-KR" altLang="en-US" sz="2400" dirty="0"/>
              <a:t>적용</a:t>
            </a:r>
            <a:r>
              <a:rPr lang="en-US" altLang="ko-KR" sz="2400" dirty="0"/>
              <a:t>, </a:t>
            </a:r>
            <a:r>
              <a:rPr lang="ko-KR" altLang="en-US" sz="2400" dirty="0"/>
              <a:t>논증 등의 기능을 갖춘 컴퓨터 시스템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52096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02D8078-448C-4AE9-BC20-56F3E722CA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A94EE52-BBC4-4A65-80C5-EAC09C288EC3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76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8E7633-D2E0-475E-A648-80C11541F89E}"/>
              </a:ext>
            </a:extLst>
          </p:cNvPr>
          <p:cNvSpPr txBox="1"/>
          <p:nvPr/>
        </p:nvSpPr>
        <p:spPr>
          <a:xfrm>
            <a:off x="3226256" y="6567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미래 사회</a:t>
            </a:r>
            <a:endParaRPr lang="en-US" sz="4000" dirty="0"/>
          </a:p>
        </p:txBody>
      </p:sp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1A3865E7-E684-423F-A818-B57F3D054E0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17BE251-4EC0-49CF-823E-A07F2E78B3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8271436"/>
              </p:ext>
            </p:extLst>
          </p:nvPr>
        </p:nvGraphicFramePr>
        <p:xfrm>
          <a:off x="0" y="841584"/>
          <a:ext cx="12192000" cy="23122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24740598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097488674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954839494"/>
                    </a:ext>
                  </a:extLst>
                </a:gridCol>
              </a:tblGrid>
              <a:tr h="231224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하늘을 나는 자동차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타임머신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로봇</a:t>
                      </a:r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927979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8D50CEA-69AE-43E0-8FFD-1710A0B7CBA6}"/>
              </a:ext>
            </a:extLst>
          </p:cNvPr>
          <p:cNvSpPr txBox="1"/>
          <p:nvPr/>
        </p:nvSpPr>
        <p:spPr>
          <a:xfrm>
            <a:off x="487680" y="3591560"/>
            <a:ext cx="1217676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미래 사회에서 어떤 과학의 발전이 이루어질까요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429C53E-ECCA-4D35-8124-ACC831155A1B}"/>
              </a:ext>
            </a:extLst>
          </p:cNvPr>
          <p:cNvSpPr/>
          <p:nvPr/>
        </p:nvSpPr>
        <p:spPr>
          <a:xfrm>
            <a:off x="4061460" y="1599352"/>
            <a:ext cx="4053840" cy="155448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과거나 미래로 시간 여행을 가능하게 한다는 공상의 기계</a:t>
            </a:r>
            <a:endParaRPr lang="en-US" sz="2800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438A4AF-38B8-4F5F-896D-7BF06459328E}"/>
              </a:ext>
            </a:extLst>
          </p:cNvPr>
          <p:cNvSpPr/>
          <p:nvPr/>
        </p:nvSpPr>
        <p:spPr>
          <a:xfrm>
            <a:off x="8138160" y="1567309"/>
            <a:ext cx="4053840" cy="155448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인간과 비슷한 형태를 가지고 인간이 명령한 일을 하는 기계 장치 </a:t>
            </a:r>
            <a:endParaRPr lang="en-US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0B3164F-778D-44C9-BE71-405E7AB954CA}"/>
              </a:ext>
            </a:extLst>
          </p:cNvPr>
          <p:cNvSpPr txBox="1"/>
          <p:nvPr/>
        </p:nvSpPr>
        <p:spPr>
          <a:xfrm>
            <a:off x="487680" y="4373881"/>
            <a:ext cx="1217676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미래에 우리의 일상 생활이 어떻게 달라질지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 </a:t>
            </a: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얘기해 보세요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97091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02D8078-448C-4AE9-BC20-56F3E722CA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A94EE52-BBC4-4A65-80C5-EAC09C288EC3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76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8E7633-D2E0-475E-A648-80C11541F89E}"/>
              </a:ext>
            </a:extLst>
          </p:cNvPr>
          <p:cNvSpPr txBox="1"/>
          <p:nvPr/>
        </p:nvSpPr>
        <p:spPr>
          <a:xfrm>
            <a:off x="3226256" y="6567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미래에 일어날 일들</a:t>
            </a:r>
            <a:endParaRPr lang="en-US" sz="4000" dirty="0"/>
          </a:p>
        </p:txBody>
      </p:sp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1A3865E7-E684-423F-A818-B57F3D054E0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17BE251-4EC0-49CF-823E-A07F2E78B3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1084299"/>
              </p:ext>
            </p:extLst>
          </p:nvPr>
        </p:nvGraphicFramePr>
        <p:xfrm>
          <a:off x="0" y="841584"/>
          <a:ext cx="12192000" cy="464452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24740598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097488674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954839494"/>
                    </a:ext>
                  </a:extLst>
                </a:gridCol>
              </a:tblGrid>
              <a:tr h="232226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순간 이동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식량 위기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수명 연장</a:t>
                      </a:r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927979"/>
                  </a:ext>
                </a:extLst>
              </a:tr>
              <a:tr h="2322263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인간 복제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기후 변화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환경 파괴</a:t>
                      </a:r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8768201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8D50CEA-69AE-43E0-8FFD-1710A0B7CBA6}"/>
              </a:ext>
            </a:extLst>
          </p:cNvPr>
          <p:cNvSpPr txBox="1"/>
          <p:nvPr/>
        </p:nvSpPr>
        <p:spPr>
          <a:xfrm>
            <a:off x="-15240" y="5576086"/>
            <a:ext cx="12207240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solidFill>
                  <a:srgbClr val="EB43B7"/>
                </a:solidFill>
                <a:latin typeface="+mn-ea"/>
              </a:rPr>
              <a:t>먼 나라로 순간 이동할 수 있는 날이 올까요</a:t>
            </a:r>
            <a:r>
              <a:rPr lang="en-US" altLang="ko-KR" sz="3000" b="1" dirty="0">
                <a:solidFill>
                  <a:srgbClr val="EB43B7"/>
                </a:solidFill>
                <a:latin typeface="+mn-ea"/>
              </a:rPr>
              <a:t>?</a:t>
            </a:r>
            <a:endParaRPr lang="en-US" sz="3000" b="1" dirty="0">
              <a:solidFill>
                <a:srgbClr val="EB43B7"/>
              </a:solidFill>
              <a:latin typeface="+mn-ea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3429C53E-ECCA-4D35-8124-ACC831155A1B}"/>
              </a:ext>
            </a:extLst>
          </p:cNvPr>
          <p:cNvSpPr/>
          <p:nvPr/>
        </p:nvSpPr>
        <p:spPr>
          <a:xfrm>
            <a:off x="0" y="1586951"/>
            <a:ext cx="4053840" cy="155448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dirty="0"/>
              <a:t>물리적 공간을 여행하지 않고 순식간에 다른 곳으로 옮겨 가는 상상 속의 기술</a:t>
            </a:r>
            <a:endParaRPr lang="en-US" sz="2400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757AB189-8AD6-4395-B47A-8B5AE0EF5614}"/>
              </a:ext>
            </a:extLst>
          </p:cNvPr>
          <p:cNvSpPr/>
          <p:nvPr/>
        </p:nvSpPr>
        <p:spPr>
          <a:xfrm>
            <a:off x="4064002" y="1586951"/>
            <a:ext cx="4053840" cy="155448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dirty="0"/>
              <a:t>세계화로 식량을 다른 나라에서 수입하다가 갑자기 수입을 할 수 없게 되면 겪을 수 있는 위기</a:t>
            </a:r>
            <a:endParaRPr lang="en-US" sz="2400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25D00F7-CD50-464E-853B-FAC9B90DD983}"/>
              </a:ext>
            </a:extLst>
          </p:cNvPr>
          <p:cNvSpPr/>
          <p:nvPr/>
        </p:nvSpPr>
        <p:spPr>
          <a:xfrm>
            <a:off x="8148319" y="1609367"/>
            <a:ext cx="4053840" cy="155448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dirty="0"/>
              <a:t>의료 기술의 </a:t>
            </a:r>
            <a:r>
              <a:rPr lang="ko-KR" altLang="en-US" sz="2400"/>
              <a:t>발전으로 인간이 </a:t>
            </a:r>
            <a:r>
              <a:rPr lang="ko-KR" altLang="en-US" sz="2400" dirty="0"/>
              <a:t>살아 있는 기간이 늘어남</a:t>
            </a:r>
            <a:endParaRPr lang="en-US" sz="2400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DB4B59C1-16EB-4077-B7B0-8B8626C1D36F}"/>
              </a:ext>
            </a:extLst>
          </p:cNvPr>
          <p:cNvSpPr/>
          <p:nvPr/>
        </p:nvSpPr>
        <p:spPr>
          <a:xfrm>
            <a:off x="10162" y="3931630"/>
            <a:ext cx="4053840" cy="155448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/>
              <a:t>인간과 똑같은 유전자를 가진 생명체를 만들어 내는 일</a:t>
            </a:r>
            <a:endParaRPr lang="en-US" sz="2400" dirty="0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C4EE4A41-15ED-4BDB-ADDB-A45C51F12EB8}"/>
              </a:ext>
            </a:extLst>
          </p:cNvPr>
          <p:cNvSpPr/>
          <p:nvPr/>
        </p:nvSpPr>
        <p:spPr>
          <a:xfrm>
            <a:off x="4053840" y="3931630"/>
            <a:ext cx="4053840" cy="155448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dirty="0"/>
              <a:t>일정 지역에서 오랜 기간에 걸쳐서 진행되는 기상의 변화</a:t>
            </a:r>
            <a:endParaRPr lang="en-US" sz="2400" dirty="0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5852D153-92D6-474F-A964-A2C02DA4297F}"/>
              </a:ext>
            </a:extLst>
          </p:cNvPr>
          <p:cNvSpPr/>
          <p:nvPr/>
        </p:nvSpPr>
        <p:spPr>
          <a:xfrm>
            <a:off x="8117842" y="3916033"/>
            <a:ext cx="4053840" cy="155448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dirty="0"/>
              <a:t>환경 오염으로 생물에게 영향을 주는 자연 조건이 파괴되는 일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58657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24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02D8078-448C-4AE9-BC20-56F3E722CA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A94EE52-BBC4-4A65-80C5-EAC09C288EC3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77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8E7633-D2E0-475E-A648-80C11541F89E}"/>
              </a:ext>
            </a:extLst>
          </p:cNvPr>
          <p:cNvSpPr txBox="1"/>
          <p:nvPr/>
        </p:nvSpPr>
        <p:spPr>
          <a:xfrm>
            <a:off x="3226256" y="6567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사회의 발전</a:t>
            </a:r>
            <a:endParaRPr lang="en-US" sz="4000" dirty="0"/>
          </a:p>
        </p:txBody>
      </p:sp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1A3865E7-E684-423F-A818-B57F3D054E0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17BE251-4EC0-49CF-823E-A07F2E78B3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7355916"/>
              </p:ext>
            </p:extLst>
          </p:nvPr>
        </p:nvGraphicFramePr>
        <p:xfrm>
          <a:off x="0" y="841584"/>
          <a:ext cx="12192000" cy="38116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4247405989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374346097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09748867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754092088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1954839494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692094241"/>
                    </a:ext>
                  </a:extLst>
                </a:gridCol>
              </a:tblGrid>
              <a:tr h="1905848"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발전하다</a:t>
                      </a:r>
                      <a:endParaRPr lang="en-US" sz="4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성장하다</a:t>
                      </a:r>
                      <a:endParaRPr lang="en-US" sz="4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b="1" dirty="0"/>
                        <a:t>진보</a:t>
                      </a:r>
                      <a:r>
                        <a:rPr lang="ko-KR" altLang="en-US" sz="4400" dirty="0"/>
                        <a:t>하다</a:t>
                      </a:r>
                      <a:endParaRPr lang="en-US" sz="4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927979"/>
                  </a:ext>
                </a:extLst>
              </a:tr>
              <a:tr h="190584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기술이 발달하다</a:t>
                      </a:r>
                      <a:endParaRPr lang="en-US" sz="44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편해지다</a:t>
                      </a:r>
                      <a:endParaRPr lang="en-US" sz="4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편리해지다</a:t>
                      </a:r>
                      <a:endParaRPr lang="en-US" sz="4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불편함이 사라지다</a:t>
                      </a:r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69753689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8D50CEA-69AE-43E0-8FFD-1710A0B7CBA6}"/>
              </a:ext>
            </a:extLst>
          </p:cNvPr>
          <p:cNvSpPr txBox="1"/>
          <p:nvPr/>
        </p:nvSpPr>
        <p:spPr>
          <a:xfrm>
            <a:off x="302259" y="4867768"/>
            <a:ext cx="1220724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7030A0"/>
                </a:solidFill>
                <a:latin typeface="+mn-ea"/>
              </a:rPr>
              <a:t>사회의 발전을 이야기할 때 사용하는 단어들이에요</a:t>
            </a:r>
            <a:r>
              <a:rPr lang="en-US" altLang="ko-KR" sz="3000" b="1" dirty="0">
                <a:solidFill>
                  <a:srgbClr val="7030A0"/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rgbClr val="7030A0"/>
                </a:solidFill>
                <a:latin typeface="+mn-ea"/>
              </a:rPr>
              <a:t>각각의 단어들이 지닌 뜻을 파악해 봅시다</a:t>
            </a:r>
            <a:r>
              <a:rPr lang="en-US" altLang="ko-KR" sz="3000" b="1" dirty="0">
                <a:solidFill>
                  <a:srgbClr val="7030A0"/>
                </a:solidFill>
                <a:latin typeface="+mn-ea"/>
              </a:rPr>
              <a:t>.</a:t>
            </a:r>
            <a:endParaRPr lang="en-US" sz="3000" b="1" dirty="0">
              <a:solidFill>
                <a:srgbClr val="7030A0"/>
              </a:solidFill>
              <a:latin typeface="+mn-ea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D131D401-3035-4A36-BF61-CDE7EDB95648}"/>
              </a:ext>
            </a:extLst>
          </p:cNvPr>
          <p:cNvSpPr/>
          <p:nvPr/>
        </p:nvSpPr>
        <p:spPr>
          <a:xfrm>
            <a:off x="8148320" y="1598504"/>
            <a:ext cx="4043680" cy="1154856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dirty="0"/>
              <a:t>정도나 수준이 나아지거나 높아지다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81926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02D8078-448C-4AE9-BC20-56F3E722CA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A94EE52-BBC4-4A65-80C5-EAC09C288EC3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77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8E7633-D2E0-475E-A648-80C11541F89E}"/>
              </a:ext>
            </a:extLst>
          </p:cNvPr>
          <p:cNvSpPr txBox="1"/>
          <p:nvPr/>
        </p:nvSpPr>
        <p:spPr>
          <a:xfrm>
            <a:off x="3226256" y="6567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사회의 쇠퇴</a:t>
            </a:r>
            <a:endParaRPr lang="en-US" sz="4000" dirty="0"/>
          </a:p>
        </p:txBody>
      </p:sp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1A3865E7-E684-423F-A818-B57F3D054E0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17BE251-4EC0-49CF-823E-A07F2E78B3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3197563"/>
              </p:ext>
            </p:extLst>
          </p:nvPr>
        </p:nvGraphicFramePr>
        <p:xfrm>
          <a:off x="0" y="841584"/>
          <a:ext cx="12192000" cy="38116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4247405989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374346097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59445754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754092088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419805364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692094241"/>
                    </a:ext>
                  </a:extLst>
                </a:gridCol>
              </a:tblGrid>
              <a:tr h="190584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나빠지다</a:t>
                      </a:r>
                      <a:endParaRPr lang="en-US" sz="44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b="1" dirty="0"/>
                        <a:t>쇠퇴</a:t>
                      </a:r>
                      <a:r>
                        <a:rPr lang="ko-KR" altLang="en-US" sz="4400" dirty="0"/>
                        <a:t>하다</a:t>
                      </a:r>
                      <a:endParaRPr lang="en-US" sz="4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b="1" dirty="0"/>
                        <a:t>퇴보</a:t>
                      </a:r>
                      <a:r>
                        <a:rPr lang="ko-KR" altLang="en-US" sz="4400" dirty="0"/>
                        <a:t>하다</a:t>
                      </a:r>
                      <a:endParaRPr lang="en-US" sz="4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b="1" dirty="0"/>
                        <a:t>몰락</a:t>
                      </a:r>
                      <a:r>
                        <a:rPr lang="ko-KR" altLang="en-US" sz="4400" dirty="0"/>
                        <a:t>하다</a:t>
                      </a:r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927979"/>
                  </a:ext>
                </a:extLst>
              </a:tr>
              <a:tr h="1905848"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위기를 맞다</a:t>
                      </a:r>
                      <a:endParaRPr lang="en-US" sz="4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b="1" dirty="0"/>
                        <a:t>폐허</a:t>
                      </a:r>
                      <a:r>
                        <a:rPr lang="ko-KR" altLang="en-US" sz="4400" dirty="0"/>
                        <a:t>가 되다</a:t>
                      </a:r>
                      <a:endParaRPr lang="en-US" sz="4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사라지다</a:t>
                      </a:r>
                      <a:endParaRPr lang="en-US" sz="4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69753689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08D50CEA-69AE-43E0-8FFD-1710A0B7CBA6}"/>
              </a:ext>
            </a:extLst>
          </p:cNvPr>
          <p:cNvSpPr txBox="1"/>
          <p:nvPr/>
        </p:nvSpPr>
        <p:spPr>
          <a:xfrm>
            <a:off x="312419" y="4867768"/>
            <a:ext cx="1220724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7030A0"/>
                </a:solidFill>
                <a:latin typeface="+mn-ea"/>
              </a:rPr>
              <a:t>사회가 발전하지 않고 망해 갈 때 사용하는 단어들이에요</a:t>
            </a:r>
            <a:r>
              <a:rPr lang="en-US" altLang="ko-KR" sz="3000" b="1" dirty="0">
                <a:solidFill>
                  <a:srgbClr val="7030A0"/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rgbClr val="7030A0"/>
                </a:solidFill>
                <a:latin typeface="+mn-ea"/>
              </a:rPr>
              <a:t>각각의 단어들이 지닌 뜻을 파악해 봅시다</a:t>
            </a:r>
            <a:r>
              <a:rPr lang="en-US" altLang="ko-KR" sz="3000" b="1" dirty="0">
                <a:solidFill>
                  <a:srgbClr val="7030A0"/>
                </a:solidFill>
                <a:latin typeface="+mn-ea"/>
              </a:rPr>
              <a:t>.</a:t>
            </a:r>
            <a:endParaRPr lang="en-US" sz="3000" b="1" dirty="0">
              <a:solidFill>
                <a:srgbClr val="7030A0"/>
              </a:solidFill>
              <a:latin typeface="+mn-ea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19FF5A0-569E-4BE8-9A78-98ED1C862539}"/>
              </a:ext>
            </a:extLst>
          </p:cNvPr>
          <p:cNvSpPr/>
          <p:nvPr/>
        </p:nvSpPr>
        <p:spPr>
          <a:xfrm>
            <a:off x="3048000" y="1604432"/>
            <a:ext cx="3048000" cy="1148928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dirty="0"/>
              <a:t>힘이 약하여 전보다 못하여 가다</a:t>
            </a:r>
            <a:endParaRPr lang="en-US" sz="240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81F8AFC-185D-4D89-9218-49E9D0A2B41A}"/>
              </a:ext>
            </a:extLst>
          </p:cNvPr>
          <p:cNvSpPr/>
          <p:nvPr/>
        </p:nvSpPr>
        <p:spPr>
          <a:xfrm>
            <a:off x="6096000" y="1604432"/>
            <a:ext cx="3048000" cy="1148928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/>
              <a:t>뒤로 물러가다</a:t>
            </a:r>
            <a:endParaRPr lang="en-US" sz="3200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BEC4D92-DBEE-43F8-9C37-57A59251F451}"/>
              </a:ext>
            </a:extLst>
          </p:cNvPr>
          <p:cNvSpPr/>
          <p:nvPr/>
        </p:nvSpPr>
        <p:spPr>
          <a:xfrm>
            <a:off x="9144000" y="1604432"/>
            <a:ext cx="3048000" cy="1148928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dirty="0"/>
              <a:t>보잘것없어지다</a:t>
            </a:r>
            <a:r>
              <a:rPr lang="en-US" altLang="ko-KR" sz="2400" dirty="0"/>
              <a:t>. </a:t>
            </a:r>
            <a:r>
              <a:rPr lang="ko-KR" altLang="en-US" sz="2400" dirty="0"/>
              <a:t>멸망하여 모조리 없어지다</a:t>
            </a:r>
            <a:endParaRPr lang="en-US" sz="2400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8A8DD61-3806-42E3-8A05-AB4F65A6B355}"/>
              </a:ext>
            </a:extLst>
          </p:cNvPr>
          <p:cNvSpPr/>
          <p:nvPr/>
        </p:nvSpPr>
        <p:spPr>
          <a:xfrm>
            <a:off x="4074160" y="3482327"/>
            <a:ext cx="4053840" cy="1148928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건물이나 성 따위가 파괴되어 못 쓰게 되다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53555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3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7362</TotalTime>
  <Words>2092</Words>
  <Application>Microsoft Office PowerPoint</Application>
  <PresentationFormat>Widescreen</PresentationFormat>
  <Paragraphs>367</Paragraphs>
  <Slides>34</Slides>
  <Notes>21</Notes>
  <HiddenSlides>0</HiddenSlides>
  <MMClips>5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맑은 고딕</vt:lpstr>
      <vt:lpstr>맑은 고딕</vt:lpstr>
      <vt:lpstr>Arial</vt:lpstr>
      <vt:lpstr>Calibri</vt:lpstr>
      <vt:lpstr>Wingdings</vt:lpstr>
      <vt:lpstr>1_Office Theme</vt:lpstr>
      <vt:lpstr>     재외동포를 위한 한국어(영어권)   6-2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6-2</dc:title>
  <dc:creator>Grace Euna Ko</dc:creator>
  <cp:lastModifiedBy>Hyunkyu Yi</cp:lastModifiedBy>
  <cp:revision>365</cp:revision>
  <dcterms:created xsi:type="dcterms:W3CDTF">2020-04-18T22:55:50Z</dcterms:created>
  <dcterms:modified xsi:type="dcterms:W3CDTF">2020-06-25T10:57:12Z</dcterms:modified>
</cp:coreProperties>
</file>